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2"/>
  </p:notesMasterIdLst>
  <p:sldIdLst>
    <p:sldId id="256" r:id="rId2"/>
    <p:sldId id="282" r:id="rId3"/>
    <p:sldId id="289" r:id="rId4"/>
    <p:sldId id="321" r:id="rId5"/>
    <p:sldId id="325" r:id="rId6"/>
    <p:sldId id="381" r:id="rId7"/>
    <p:sldId id="382" r:id="rId8"/>
    <p:sldId id="383" r:id="rId9"/>
    <p:sldId id="326" r:id="rId10"/>
    <p:sldId id="384" r:id="rId11"/>
    <p:sldId id="386" r:id="rId12"/>
    <p:sldId id="380" r:id="rId13"/>
    <p:sldId id="387" r:id="rId14"/>
    <p:sldId id="388" r:id="rId15"/>
    <p:sldId id="389" r:id="rId16"/>
    <p:sldId id="390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6" r:id="rId31"/>
    <p:sldId id="407" r:id="rId32"/>
    <p:sldId id="408" r:id="rId33"/>
    <p:sldId id="421" r:id="rId34"/>
    <p:sldId id="405" r:id="rId35"/>
    <p:sldId id="409" r:id="rId36"/>
    <p:sldId id="410" r:id="rId37"/>
    <p:sldId id="411" r:id="rId38"/>
    <p:sldId id="412" r:id="rId39"/>
    <p:sldId id="413" r:id="rId40"/>
    <p:sldId id="293" r:id="rId41"/>
    <p:sldId id="415" r:id="rId42"/>
    <p:sldId id="416" r:id="rId43"/>
    <p:sldId id="417" r:id="rId44"/>
    <p:sldId id="419" r:id="rId45"/>
    <p:sldId id="418" r:id="rId46"/>
    <p:sldId id="420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38" r:id="rId64"/>
    <p:sldId id="439" r:id="rId65"/>
    <p:sldId id="440" r:id="rId66"/>
    <p:sldId id="441" r:id="rId67"/>
    <p:sldId id="442" r:id="rId68"/>
    <p:sldId id="443" r:id="rId69"/>
    <p:sldId id="444" r:id="rId70"/>
    <p:sldId id="41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1" clrIdx="0">
    <p:extLst>
      <p:ext uri="{19B8F6BF-5375-455C-9EA6-DF929625EA0E}">
        <p15:presenceInfo xmlns:p15="http://schemas.microsoft.com/office/powerpoint/2012/main" userId="Ale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8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ексій Володимирович Єгорченков" userId="b301604c-577d-4b48-99ec-61ead0998d2c" providerId="ADAL" clId="{09229806-5B7B-4FE0-94D9-8A142F80980F}"/>
    <pc:docChg chg="undo custSel delSld modSld">
      <pc:chgData name="Олексій Володимирович Єгорченков" userId="b301604c-577d-4b48-99ec-61ead0998d2c" providerId="ADAL" clId="{09229806-5B7B-4FE0-94D9-8A142F80980F}" dt="2021-03-18T20:19:49.734" v="46" actId="27636"/>
      <pc:docMkLst>
        <pc:docMk/>
      </pc:docMkLst>
      <pc:sldChg chg="addSp modSp mod">
        <pc:chgData name="Олексій Володимирович Єгорченков" userId="b301604c-577d-4b48-99ec-61ead0998d2c" providerId="ADAL" clId="{09229806-5B7B-4FE0-94D9-8A142F80980F}" dt="2021-03-18T17:31:02.581" v="16" actId="1076"/>
        <pc:sldMkLst>
          <pc:docMk/>
          <pc:sldMk cId="18642941" sldId="384"/>
        </pc:sldMkLst>
        <pc:spChg chg="mod">
          <ac:chgData name="Олексій Володимирович Єгорченков" userId="b301604c-577d-4b48-99ec-61ead0998d2c" providerId="ADAL" clId="{09229806-5B7B-4FE0-94D9-8A142F80980F}" dt="2021-03-18T17:29:16.205" v="7" actId="14100"/>
          <ac:spMkLst>
            <pc:docMk/>
            <pc:sldMk cId="18642941" sldId="384"/>
            <ac:spMk id="3" creationId="{00000000-0000-0000-0000-000000000000}"/>
          </ac:spMkLst>
        </pc:spChg>
        <pc:spChg chg="add mod">
          <ac:chgData name="Олексій Володимирович Єгорченков" userId="b301604c-577d-4b48-99ec-61ead0998d2c" providerId="ADAL" clId="{09229806-5B7B-4FE0-94D9-8A142F80980F}" dt="2021-03-18T17:31:02.581" v="16" actId="1076"/>
          <ac:spMkLst>
            <pc:docMk/>
            <pc:sldMk cId="18642941" sldId="384"/>
            <ac:spMk id="7" creationId="{DCD5A712-B1DA-4CE7-8DAA-00CC87A8D41F}"/>
          </ac:spMkLst>
        </pc:spChg>
        <pc:picChg chg="add mod">
          <ac:chgData name="Олексій Володимирович Єгорченков" userId="b301604c-577d-4b48-99ec-61ead0998d2c" providerId="ADAL" clId="{09229806-5B7B-4FE0-94D9-8A142F80980F}" dt="2021-03-18T17:30:53.701" v="14" actId="1076"/>
          <ac:picMkLst>
            <pc:docMk/>
            <pc:sldMk cId="18642941" sldId="384"/>
            <ac:picMk id="5" creationId="{7CDAB832-3865-459B-AC75-A1BF8980A0C0}"/>
          </ac:picMkLst>
        </pc:picChg>
      </pc:sldChg>
      <pc:sldChg chg="del">
        <pc:chgData name="Олексій Володимирович Єгорченков" userId="b301604c-577d-4b48-99ec-61ead0998d2c" providerId="ADAL" clId="{09229806-5B7B-4FE0-94D9-8A142F80980F}" dt="2021-03-18T17:39:26.104" v="17" actId="47"/>
        <pc:sldMkLst>
          <pc:docMk/>
          <pc:sldMk cId="4286034855" sldId="385"/>
        </pc:sldMkLst>
      </pc:sldChg>
      <pc:sldChg chg="addSp modSp mod">
        <pc:chgData name="Олексій Володимирович Єгорченков" userId="b301604c-577d-4b48-99ec-61ead0998d2c" providerId="ADAL" clId="{09229806-5B7B-4FE0-94D9-8A142F80980F}" dt="2021-03-18T17:44:01.045" v="24" actId="1076"/>
        <pc:sldMkLst>
          <pc:docMk/>
          <pc:sldMk cId="3434295941" sldId="390"/>
        </pc:sldMkLst>
        <pc:spChg chg="mod">
          <ac:chgData name="Олексій Володимирович Єгорченков" userId="b301604c-577d-4b48-99ec-61ead0998d2c" providerId="ADAL" clId="{09229806-5B7B-4FE0-94D9-8A142F80980F}" dt="2021-03-18T17:43:48.408" v="21" actId="27636"/>
          <ac:spMkLst>
            <pc:docMk/>
            <pc:sldMk cId="3434295941" sldId="390"/>
            <ac:spMk id="3" creationId="{00000000-0000-0000-0000-000000000000}"/>
          </ac:spMkLst>
        </pc:spChg>
        <pc:picChg chg="add mod">
          <ac:chgData name="Олексій Володимирович Єгорченков" userId="b301604c-577d-4b48-99ec-61ead0998d2c" providerId="ADAL" clId="{09229806-5B7B-4FE0-94D9-8A142F80980F}" dt="2021-03-18T17:44:01.045" v="24" actId="1076"/>
          <ac:picMkLst>
            <pc:docMk/>
            <pc:sldMk cId="3434295941" sldId="390"/>
            <ac:picMk id="5" creationId="{7D350161-7CA7-4A4D-BFDA-992CCB0CF312}"/>
          </ac:picMkLst>
        </pc:picChg>
      </pc:sldChg>
      <pc:sldChg chg="delSp del mod">
        <pc:chgData name="Олексій Володимирович Єгорченков" userId="b301604c-577d-4b48-99ec-61ead0998d2c" providerId="ADAL" clId="{09229806-5B7B-4FE0-94D9-8A142F80980F}" dt="2021-03-18T17:44:04.832" v="25" actId="47"/>
        <pc:sldMkLst>
          <pc:docMk/>
          <pc:sldMk cId="3684214937" sldId="391"/>
        </pc:sldMkLst>
        <pc:picChg chg="del">
          <ac:chgData name="Олексій Володимирович Єгорченков" userId="b301604c-577d-4b48-99ec-61ead0998d2c" providerId="ADAL" clId="{09229806-5B7B-4FE0-94D9-8A142F80980F}" dt="2021-03-18T17:43:53.074" v="22" actId="21"/>
          <ac:picMkLst>
            <pc:docMk/>
            <pc:sldMk cId="3684214937" sldId="391"/>
            <ac:picMk id="13" creationId="{00000000-0000-0000-0000-000000000000}"/>
          </ac:picMkLst>
        </pc:picChg>
      </pc:sldChg>
      <pc:sldChg chg="addSp delSp modSp mod">
        <pc:chgData name="Олексій Володимирович Єгорченков" userId="b301604c-577d-4b48-99ec-61ead0998d2c" providerId="ADAL" clId="{09229806-5B7B-4FE0-94D9-8A142F80980F}" dt="2021-03-18T18:36:58.590" v="38" actId="1076"/>
        <pc:sldMkLst>
          <pc:docMk/>
          <pc:sldMk cId="1752527695" sldId="412"/>
        </pc:sldMkLst>
        <pc:spChg chg="mod">
          <ac:chgData name="Олексій Володимирович Єгорченков" userId="b301604c-577d-4b48-99ec-61ead0998d2c" providerId="ADAL" clId="{09229806-5B7B-4FE0-94D9-8A142F80980F}" dt="2021-03-18T18:36:31.294" v="31"/>
          <ac:spMkLst>
            <pc:docMk/>
            <pc:sldMk cId="1752527695" sldId="412"/>
            <ac:spMk id="10" creationId="{00000000-0000-0000-0000-000000000000}"/>
          </ac:spMkLst>
        </pc:spChg>
        <pc:picChg chg="add del mod">
          <ac:chgData name="Олексій Володимирович Єгорченков" userId="b301604c-577d-4b48-99ec-61ead0998d2c" providerId="ADAL" clId="{09229806-5B7B-4FE0-94D9-8A142F80980F}" dt="2021-03-18T18:36:34.181" v="34"/>
          <ac:picMkLst>
            <pc:docMk/>
            <pc:sldMk cId="1752527695" sldId="412"/>
            <ac:picMk id="3" creationId="{860430C8-7E82-42B0-9799-97A84B7DBA94}"/>
          </ac:picMkLst>
        </pc:picChg>
        <pc:picChg chg="add del mod">
          <ac:chgData name="Олексій Володимирович Єгорченков" userId="b301604c-577d-4b48-99ec-61ead0998d2c" providerId="ADAL" clId="{09229806-5B7B-4FE0-94D9-8A142F80980F}" dt="2021-03-18T18:36:47.958" v="36" actId="1076"/>
          <ac:picMkLst>
            <pc:docMk/>
            <pc:sldMk cId="1752527695" sldId="412"/>
            <ac:picMk id="7" creationId="{00000000-0000-0000-0000-000000000000}"/>
          </ac:picMkLst>
        </pc:picChg>
        <pc:picChg chg="add mod">
          <ac:chgData name="Олексій Володимирович Єгорченков" userId="b301604c-577d-4b48-99ec-61ead0998d2c" providerId="ADAL" clId="{09229806-5B7B-4FE0-94D9-8A142F80980F}" dt="2021-03-18T18:36:58.590" v="38" actId="1076"/>
          <ac:picMkLst>
            <pc:docMk/>
            <pc:sldMk cId="1752527695" sldId="412"/>
            <ac:picMk id="8" creationId="{539CEC90-4A9A-4FE9-977E-685253713A8E}"/>
          </ac:picMkLst>
        </pc:picChg>
      </pc:sldChg>
      <pc:sldChg chg="addSp delSp modSp mod">
        <pc:chgData name="Олексій Володимирович Єгорченков" userId="b301604c-577d-4b48-99ec-61ead0998d2c" providerId="ADAL" clId="{09229806-5B7B-4FE0-94D9-8A142F80980F}" dt="2021-03-18T18:37:43.073" v="44" actId="14100"/>
        <pc:sldMkLst>
          <pc:docMk/>
          <pc:sldMk cId="3630600528" sldId="413"/>
        </pc:sldMkLst>
        <pc:spChg chg="mod">
          <ac:chgData name="Олексій Володимирович Єгорченков" userId="b301604c-577d-4b48-99ec-61ead0998d2c" providerId="ADAL" clId="{09229806-5B7B-4FE0-94D9-8A142F80980F}" dt="2021-03-18T18:37:18.644" v="40"/>
          <ac:spMkLst>
            <pc:docMk/>
            <pc:sldMk cId="3630600528" sldId="413"/>
            <ac:spMk id="10" creationId="{00000000-0000-0000-0000-000000000000}"/>
          </ac:spMkLst>
        </pc:spChg>
        <pc:picChg chg="add mod">
          <ac:chgData name="Олексій Володимирович Єгорченков" userId="b301604c-577d-4b48-99ec-61ead0998d2c" providerId="ADAL" clId="{09229806-5B7B-4FE0-94D9-8A142F80980F}" dt="2021-03-18T18:37:43.073" v="44" actId="14100"/>
          <ac:picMkLst>
            <pc:docMk/>
            <pc:sldMk cId="3630600528" sldId="413"/>
            <ac:picMk id="3" creationId="{08653F78-28EC-46E0-AC0D-058BB95E9BEE}"/>
          </ac:picMkLst>
        </pc:picChg>
        <pc:picChg chg="del">
          <ac:chgData name="Олексій Володимирович Єгорченков" userId="b301604c-577d-4b48-99ec-61ead0998d2c" providerId="ADAL" clId="{09229806-5B7B-4FE0-94D9-8A142F80980F}" dt="2021-03-18T18:37:04.277" v="39" actId="478"/>
          <ac:picMkLst>
            <pc:docMk/>
            <pc:sldMk cId="3630600528" sldId="413"/>
            <ac:picMk id="9" creationId="{00000000-0000-0000-0000-000000000000}"/>
          </ac:picMkLst>
        </pc:picChg>
      </pc:sldChg>
      <pc:sldChg chg="modSp mod">
        <pc:chgData name="Олексій Володимирович Єгорченков" userId="b301604c-577d-4b48-99ec-61ead0998d2c" providerId="ADAL" clId="{09229806-5B7B-4FE0-94D9-8A142F80980F}" dt="2021-03-18T20:19:49.734" v="46" actId="27636"/>
        <pc:sldMkLst>
          <pc:docMk/>
          <pc:sldMk cId="3703926688" sldId="429"/>
        </pc:sldMkLst>
        <pc:spChg chg="mod">
          <ac:chgData name="Олексій Володимирович Єгорченков" userId="b301604c-577d-4b48-99ec-61ead0998d2c" providerId="ADAL" clId="{09229806-5B7B-4FE0-94D9-8A142F80980F}" dt="2021-03-18T20:19:49.734" v="46" actId="27636"/>
          <ac:spMkLst>
            <pc:docMk/>
            <pc:sldMk cId="3703926688" sldId="429"/>
            <ac:spMk id="2" creationId="{00000000-0000-0000-0000-000000000000}"/>
          </ac:spMkLst>
        </pc:spChg>
      </pc:sldChg>
    </pc:docChg>
  </pc:docChgLst>
  <pc:docChgLst>
    <pc:chgData name="Oleksii Iegorchenkov" userId="b301604c-577d-4b48-99ec-61ead0998d2c" providerId="ADAL" clId="{FEDFA59A-C5A5-417F-B7FE-FEB187CF2EBC}"/>
    <pc:docChg chg="modSld">
      <pc:chgData name="Oleksii Iegorchenkov" userId="b301604c-577d-4b48-99ec-61ead0998d2c" providerId="ADAL" clId="{FEDFA59A-C5A5-417F-B7FE-FEB187CF2EBC}" dt="2018-10-27T19:12:28.456" v="1" actId="20577"/>
      <pc:docMkLst>
        <pc:docMk/>
      </pc:docMkLst>
      <pc:sldChg chg="modSp">
        <pc:chgData name="Oleksii Iegorchenkov" userId="b301604c-577d-4b48-99ec-61ead0998d2c" providerId="ADAL" clId="{FEDFA59A-C5A5-417F-B7FE-FEB187CF2EBC}" dt="2018-10-27T19:12:28.456" v="1" actId="20577"/>
        <pc:sldMkLst>
          <pc:docMk/>
          <pc:sldMk cId="2105988421" sldId="422"/>
        </pc:sldMkLst>
        <pc:spChg chg="mod">
          <ac:chgData name="Oleksii Iegorchenkov" userId="b301604c-577d-4b48-99ec-61ead0998d2c" providerId="ADAL" clId="{FEDFA59A-C5A5-417F-B7FE-FEB187CF2EBC}" dt="2018-10-27T19:12:28.456" v="1" actId="20577"/>
          <ac:spMkLst>
            <pc:docMk/>
            <pc:sldMk cId="2105988421" sldId="422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746FA-8C6F-4207-AE3A-1B71165D953A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E1400-6CDF-4E16-99BD-39A6D5BCF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30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5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6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9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01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7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9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6CE98-5C3B-4A44-9D1A-3EA03B8B2C7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426D6-B2C1-401D-B079-F08AEF339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0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etmuseum/the-metropolitan-museum-of-art-open-access" TargetMode="External"/><Relationship Id="rId2" Type="http://schemas.openxmlformats.org/officeDocument/2006/relationships/hyperlink" Target="https://github.com/metmuseum/openac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museum/openacces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metmuseum/the-metropolitan-museum-of-art-open-acces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1/06/28/data-infographic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chrisstucchio.com/blog/2013/hadoop_hatred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68790" y="1858343"/>
            <a:ext cx="4835912" cy="2922318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Introduction to data analysis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2" y="1527719"/>
            <a:ext cx="5882284" cy="330993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5492" y="5679972"/>
            <a:ext cx="11136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License</a:t>
            </a:r>
          </a:p>
          <a:p>
            <a:r>
              <a:rPr lang="en-US" dirty="0"/>
              <a:t>These materials are available under the Creative Commons Attribution </a:t>
            </a:r>
            <a:r>
              <a:rPr lang="en-US" dirty="0" err="1"/>
              <a:t>NonCommercial</a:t>
            </a:r>
            <a:r>
              <a:rPr lang="en-US" dirty="0"/>
              <a:t> </a:t>
            </a:r>
            <a:r>
              <a:rPr lang="en-US" dirty="0" err="1"/>
              <a:t>ShareAlike</a:t>
            </a:r>
            <a:r>
              <a:rPr lang="en-US" dirty="0"/>
              <a:t> (CC-NC-SA) license</a:t>
            </a:r>
            <a:endParaRPr lang="uk-UA" dirty="0"/>
          </a:p>
          <a:p>
            <a:r>
              <a:rPr lang="en-US" dirty="0"/>
              <a:t>https://creativecommons.org/licenses/by-nc-sa/3.0/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5201" y="4837656"/>
            <a:ext cx="4499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Oleksii</a:t>
            </a:r>
            <a:r>
              <a:rPr lang="en-US" b="1" dirty="0"/>
              <a:t> </a:t>
            </a:r>
            <a:r>
              <a:rPr lang="en-US" b="1" dirty="0" err="1"/>
              <a:t>Yehorchenkov</a:t>
            </a:r>
            <a:endParaRPr lang="en-US" b="1" dirty="0"/>
          </a:p>
          <a:p>
            <a:r>
              <a:rPr lang="en-US" b="1" dirty="0" err="1"/>
              <a:t>Taras</a:t>
            </a:r>
            <a:r>
              <a:rPr lang="en-US" b="1" dirty="0"/>
              <a:t> Shevchenko National University of Kyiv</a:t>
            </a:r>
          </a:p>
        </p:txBody>
      </p:sp>
    </p:spTree>
    <p:extLst>
      <p:ext uri="{BB962C8B-B14F-4D97-AF65-F5344CB8AC3E}">
        <p14:creationId xmlns:p14="http://schemas.microsoft.com/office/powerpoint/2010/main" val="232364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6" y="1159727"/>
            <a:ext cx="5083018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 example is the discovery of a</a:t>
            </a:r>
            <a:r>
              <a:rPr lang="uk-UA" sz="2400" dirty="0"/>
              <a:t> </a:t>
            </a:r>
            <a:r>
              <a:rPr lang="en-US" sz="2400" dirty="0"/>
              <a:t>four-planet solar system by amateur astronomers using public</a:t>
            </a:r>
            <a:r>
              <a:rPr lang="uk-UA" sz="2400" dirty="0"/>
              <a:t> </a:t>
            </a:r>
            <a:r>
              <a:rPr lang="en-US" sz="2400" dirty="0"/>
              <a:t>astronomical data from the Kepler telescope. The data was</a:t>
            </a:r>
            <a:r>
              <a:rPr lang="uk-UA" sz="2400" dirty="0"/>
              <a:t> </a:t>
            </a:r>
            <a:r>
              <a:rPr lang="en-US" sz="2400" dirty="0"/>
              <a:t>made available through the planethunters.org website, that</a:t>
            </a:r>
            <a:r>
              <a:rPr lang="uk-UA" sz="2400" dirty="0"/>
              <a:t> </a:t>
            </a:r>
            <a:r>
              <a:rPr lang="en-US" sz="2400" dirty="0"/>
              <a:t>asked amateur astronomers to look for a characteristic pattern</a:t>
            </a:r>
            <a:r>
              <a:rPr lang="uk-UA" sz="2400" dirty="0"/>
              <a:t> </a:t>
            </a:r>
            <a:r>
              <a:rPr lang="en-US" sz="2400" dirty="0"/>
              <a:t>of light indicating potential planets. An exploratory analysis</a:t>
            </a:r>
            <a:r>
              <a:rPr lang="uk-UA" sz="2400" dirty="0"/>
              <a:t> </a:t>
            </a:r>
            <a:r>
              <a:rPr lang="en-US" sz="2400" dirty="0"/>
              <a:t>like this one seeks to make discoveries, but rarely can confirm</a:t>
            </a:r>
            <a:r>
              <a:rPr lang="uk-UA" sz="2400" dirty="0"/>
              <a:t> </a:t>
            </a:r>
            <a:r>
              <a:rPr lang="en-US" sz="2400" dirty="0"/>
              <a:t>those discoveries. In the case of the amateur astronomers,</a:t>
            </a:r>
            <a:r>
              <a:rPr lang="uk-UA" sz="2400" dirty="0"/>
              <a:t> </a:t>
            </a:r>
            <a:r>
              <a:rPr lang="en-US" sz="2400" dirty="0"/>
              <a:t>follow-up studies and additional data were needed to confirm</a:t>
            </a:r>
            <a:r>
              <a:rPr lang="uk-UA" sz="2400" dirty="0"/>
              <a:t> </a:t>
            </a:r>
            <a:r>
              <a:rPr lang="en-US" sz="2400" dirty="0"/>
              <a:t>the existence of the four-planet system.</a:t>
            </a:r>
            <a:endParaRPr lang="ru-RU" sz="24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Exploratory</a:t>
            </a:r>
            <a:r>
              <a:rPr lang="uk-UA" b="1" dirty="0">
                <a:latin typeface="+mn-lt"/>
              </a:rPr>
              <a:t> (дослідний)</a:t>
            </a:r>
            <a:endParaRPr lang="en-US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AB832-3865-459B-AC75-A1BF8980A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84" y="2285999"/>
            <a:ext cx="5202377" cy="3866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5A712-B1DA-4CE7-8DAA-00CC87A8D41F}"/>
              </a:ext>
            </a:extLst>
          </p:cNvPr>
          <p:cNvSpPr txBox="1"/>
          <p:nvPr/>
        </p:nvSpPr>
        <p:spPr>
          <a:xfrm>
            <a:off x="6854929" y="6489743"/>
            <a:ext cx="4893123" cy="27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https://www.zooniverse.org/projects/nora-dot-eisner/planet-hunters-tess</a:t>
            </a:r>
          </a:p>
        </p:txBody>
      </p:sp>
    </p:spTree>
    <p:extLst>
      <p:ext uri="{BB962C8B-B14F-4D97-AF65-F5344CB8AC3E}">
        <p14:creationId xmlns:p14="http://schemas.microsoft.com/office/powerpoint/2010/main" val="1864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Exploratory</a:t>
            </a:r>
            <a:r>
              <a:rPr lang="uk-UA" b="1" dirty="0">
                <a:latin typeface="+mn-lt"/>
              </a:rPr>
              <a:t> (дослідний)</a:t>
            </a:r>
            <a:endParaRPr lang="en-US" b="1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18994" y="6121348"/>
            <a:ext cx="4934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http://www.nature.com/srep/2012/121115/srep00834/full/srep00834.html</a:t>
            </a:r>
            <a:endParaRPr lang="ru-RU" sz="1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87" y="1458951"/>
            <a:ext cx="8285263" cy="35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78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1159727"/>
            <a:ext cx="11218127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inferential data analysis goes beyond an exploratory analysis</a:t>
            </a:r>
            <a:r>
              <a:rPr lang="uk-UA" dirty="0"/>
              <a:t> </a:t>
            </a:r>
            <a:r>
              <a:rPr lang="en-US" dirty="0"/>
              <a:t>by quantifying whether an observed pattern will likely</a:t>
            </a:r>
            <a:r>
              <a:rPr lang="uk-UA" dirty="0"/>
              <a:t> </a:t>
            </a:r>
            <a:r>
              <a:rPr lang="en-US" dirty="0"/>
              <a:t>hold beyond the data set in hand. Inferential data analyses are</a:t>
            </a:r>
            <a:r>
              <a:rPr lang="uk-UA" dirty="0"/>
              <a:t> </a:t>
            </a:r>
            <a:r>
              <a:rPr lang="en-US" dirty="0"/>
              <a:t>the most common statistical analysis in the formal scientific</a:t>
            </a:r>
            <a:r>
              <a:rPr lang="uk-UA" dirty="0"/>
              <a:t> </a:t>
            </a:r>
            <a:r>
              <a:rPr lang="en-US" dirty="0"/>
              <a:t>literature.</a:t>
            </a:r>
          </a:p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Use a relatively small sample of data to say something about a bigger population</a:t>
            </a:r>
          </a:p>
          <a:p>
            <a:r>
              <a:rPr lang="en-US" dirty="0"/>
              <a:t>Inference is commonly the goal of statistical models</a:t>
            </a:r>
          </a:p>
          <a:p>
            <a:r>
              <a:rPr lang="en-US" dirty="0"/>
              <a:t>Inference involves estimating both the quantity you care about and your uncertainty</a:t>
            </a:r>
            <a:r>
              <a:rPr lang="uk-UA" dirty="0"/>
              <a:t> (</a:t>
            </a:r>
            <a:r>
              <a:rPr lang="uk-UA" i="1" dirty="0"/>
              <a:t>невизначеність</a:t>
            </a:r>
            <a:r>
              <a:rPr lang="uk-UA" dirty="0"/>
              <a:t>)</a:t>
            </a:r>
            <a:r>
              <a:rPr lang="en-US" dirty="0"/>
              <a:t> about your estimate</a:t>
            </a:r>
          </a:p>
          <a:p>
            <a:r>
              <a:rPr lang="en-US" dirty="0"/>
              <a:t>Inference depends heavily on both the population</a:t>
            </a:r>
            <a:r>
              <a:rPr lang="uk-UA" dirty="0"/>
              <a:t> (</a:t>
            </a:r>
            <a:r>
              <a:rPr lang="uk-UA" i="1" dirty="0"/>
              <a:t>кількість даних</a:t>
            </a:r>
            <a:r>
              <a:rPr lang="uk-UA" dirty="0"/>
              <a:t>)</a:t>
            </a:r>
            <a:r>
              <a:rPr lang="en-US" dirty="0"/>
              <a:t> and the sampling scheme</a:t>
            </a:r>
            <a:r>
              <a:rPr lang="uk-UA" dirty="0"/>
              <a:t> (</a:t>
            </a:r>
            <a:r>
              <a:rPr lang="uk-UA" i="1" dirty="0"/>
              <a:t>схема вибірки</a:t>
            </a:r>
            <a:r>
              <a:rPr lang="uk-UA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Inferential</a:t>
            </a:r>
            <a:r>
              <a:rPr lang="uk-UA" b="1" dirty="0">
                <a:latin typeface="+mn-lt"/>
              </a:rPr>
              <a:t> (дедуктивний, виведений)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126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1159727"/>
            <a:ext cx="11218127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is a study of whether air pollution</a:t>
            </a:r>
            <a:r>
              <a:rPr lang="uk-UA" dirty="0"/>
              <a:t> </a:t>
            </a:r>
            <a:r>
              <a:rPr lang="en-US" dirty="0"/>
              <a:t>correlates with life expectancy </a:t>
            </a:r>
            <a:r>
              <a:rPr lang="uk-UA" dirty="0"/>
              <a:t>(</a:t>
            </a:r>
            <a:r>
              <a:rPr lang="uk-UA" i="1" dirty="0"/>
              <a:t>тривалість життя</a:t>
            </a:r>
            <a:r>
              <a:rPr lang="uk-UA" dirty="0"/>
              <a:t>) </a:t>
            </a:r>
            <a:r>
              <a:rPr lang="en-US" dirty="0"/>
              <a:t>at the state level in the United</a:t>
            </a:r>
            <a:r>
              <a:rPr lang="uk-UA" dirty="0"/>
              <a:t> </a:t>
            </a:r>
            <a:r>
              <a:rPr lang="en-US" dirty="0"/>
              <a:t>States. The goal is to identify the strength of the relationship</a:t>
            </a:r>
            <a:r>
              <a:rPr lang="uk-UA" dirty="0"/>
              <a:t> </a:t>
            </a:r>
            <a:r>
              <a:rPr lang="en-US" dirty="0"/>
              <a:t>in both the specific data set and to determine whether that</a:t>
            </a:r>
            <a:r>
              <a:rPr lang="uk-UA" dirty="0"/>
              <a:t> </a:t>
            </a:r>
            <a:r>
              <a:rPr lang="en-US" dirty="0"/>
              <a:t>relationship will hold in future data. In non-randomized</a:t>
            </a:r>
            <a:r>
              <a:rPr lang="uk-UA" dirty="0"/>
              <a:t> </a:t>
            </a:r>
            <a:r>
              <a:rPr lang="en-US" dirty="0"/>
              <a:t>experiments, it is usually only possible to observe whether</a:t>
            </a:r>
            <a:r>
              <a:rPr lang="uk-UA" dirty="0"/>
              <a:t> </a:t>
            </a:r>
            <a:r>
              <a:rPr lang="en-US" dirty="0"/>
              <a:t>a relationship between two measurements exists. It is often</a:t>
            </a:r>
            <a:r>
              <a:rPr lang="uk-UA" dirty="0"/>
              <a:t> </a:t>
            </a:r>
            <a:r>
              <a:rPr lang="en-US" dirty="0"/>
              <a:t>impossible to determine how or why the relationship exists – it</a:t>
            </a:r>
            <a:r>
              <a:rPr lang="uk-UA" dirty="0"/>
              <a:t> </a:t>
            </a:r>
            <a:r>
              <a:rPr lang="en-US" dirty="0"/>
              <a:t>could be due to unmeasured data, relationships, or incomplete</a:t>
            </a:r>
            <a:r>
              <a:rPr lang="uk-UA" dirty="0"/>
              <a:t> </a:t>
            </a:r>
            <a:r>
              <a:rPr lang="en-US" dirty="0"/>
              <a:t>modeling.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Inferential</a:t>
            </a:r>
            <a:r>
              <a:rPr lang="uk-UA" b="1" dirty="0">
                <a:latin typeface="+mn-lt"/>
              </a:rPr>
              <a:t> (дедуктивний, виведений)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882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Inferential</a:t>
            </a:r>
            <a:r>
              <a:rPr lang="uk-UA" b="1" dirty="0">
                <a:latin typeface="+mn-lt"/>
              </a:rPr>
              <a:t> (дедуктивний, виведений)</a:t>
            </a:r>
            <a:endParaRPr lang="en-US" b="1" dirty="0"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37" y="1040363"/>
            <a:ext cx="9458136" cy="508374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98087" y="6211669"/>
            <a:ext cx="75419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http://journals.lww.com/epidem/Abstract/2013/01000/Effect_of_Air_Pollution_Control_on_Life_Expectancy.4.aspx</a:t>
            </a:r>
          </a:p>
        </p:txBody>
      </p:sp>
    </p:spTree>
    <p:extLst>
      <p:ext uri="{BB962C8B-B14F-4D97-AF65-F5344CB8AC3E}">
        <p14:creationId xmlns:p14="http://schemas.microsoft.com/office/powerpoint/2010/main" val="246172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1159727"/>
            <a:ext cx="11218127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While an inferential data analysis quantifies the relationships</a:t>
            </a:r>
            <a:r>
              <a:rPr lang="uk-UA" dirty="0"/>
              <a:t> </a:t>
            </a:r>
            <a:r>
              <a:rPr lang="en-US" dirty="0"/>
              <a:t>among measurements at population-scale, a predictive data</a:t>
            </a:r>
            <a:r>
              <a:rPr lang="uk-UA" dirty="0"/>
              <a:t> </a:t>
            </a:r>
            <a:r>
              <a:rPr lang="en-US" dirty="0"/>
              <a:t>analysis uses a subset of measurements (the features) to predict</a:t>
            </a:r>
            <a:r>
              <a:rPr lang="uk-UA" dirty="0"/>
              <a:t> </a:t>
            </a:r>
            <a:r>
              <a:rPr lang="en-US" dirty="0"/>
              <a:t>another measurement (the outcome) on a single person</a:t>
            </a:r>
            <a:r>
              <a:rPr lang="uk-UA" dirty="0"/>
              <a:t> </a:t>
            </a:r>
            <a:r>
              <a:rPr lang="en-US" dirty="0"/>
              <a:t>or unit.</a:t>
            </a:r>
            <a:endParaRPr lang="uk-UA" dirty="0"/>
          </a:p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To use the data on some objects to predict values for another object</a:t>
            </a:r>
          </a:p>
          <a:p>
            <a:r>
              <a:rPr lang="en-US" dirty="0"/>
              <a:t>If $X$ predicts $Y$ it does not mean that $X$ causes $Y$</a:t>
            </a:r>
          </a:p>
          <a:p>
            <a:r>
              <a:rPr lang="en-US" dirty="0"/>
              <a:t>Accurate prediction depends heavily on measuring the right variables</a:t>
            </a:r>
          </a:p>
          <a:p>
            <a:r>
              <a:rPr lang="en-US" dirty="0"/>
              <a:t>Although there are better and worse prediction models, more data and a simple model works really well</a:t>
            </a:r>
          </a:p>
          <a:p>
            <a:r>
              <a:rPr lang="en-US" dirty="0"/>
              <a:t>Prediction is very hard, especially about the future references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Predictive</a:t>
            </a:r>
            <a:r>
              <a:rPr lang="uk-UA" b="1" dirty="0">
                <a:latin typeface="+mn-lt"/>
              </a:rPr>
              <a:t> (прогностичний)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89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1159727"/>
            <a:ext cx="4705331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 example is when organizations like FiveThirtyEight.com use polling data</a:t>
            </a:r>
            <a:r>
              <a:rPr lang="uk-UA" sz="2400" dirty="0"/>
              <a:t> (</a:t>
            </a:r>
            <a:r>
              <a:rPr lang="uk-UA" sz="2400" i="1" dirty="0"/>
              <a:t>дані опитування</a:t>
            </a:r>
            <a:r>
              <a:rPr lang="uk-UA" sz="2400" dirty="0"/>
              <a:t>)</a:t>
            </a:r>
            <a:r>
              <a:rPr lang="en-US" sz="2400" dirty="0"/>
              <a:t> to predict how people will vote</a:t>
            </a:r>
            <a:r>
              <a:rPr lang="uk-UA" sz="2400" dirty="0"/>
              <a:t> </a:t>
            </a:r>
            <a:r>
              <a:rPr lang="en-US" sz="2400" dirty="0"/>
              <a:t>on election day. In some cases, the set of measurements</a:t>
            </a:r>
            <a:r>
              <a:rPr lang="uk-UA" sz="2400" dirty="0"/>
              <a:t> </a:t>
            </a:r>
            <a:r>
              <a:rPr lang="en-US" sz="2400" dirty="0"/>
              <a:t>used to predict the outcome will be intuitive. There is an</a:t>
            </a:r>
            <a:r>
              <a:rPr lang="uk-UA" sz="2400" dirty="0"/>
              <a:t> </a:t>
            </a:r>
            <a:r>
              <a:rPr lang="en-US" sz="2400" dirty="0"/>
              <a:t>obvious reason why polling data may be useful for predicting</a:t>
            </a:r>
            <a:r>
              <a:rPr lang="uk-UA" sz="2400" dirty="0"/>
              <a:t> </a:t>
            </a:r>
            <a:r>
              <a:rPr lang="en-US" sz="2400" dirty="0"/>
              <a:t>voting behavior. But predictive data analyses only show that</a:t>
            </a:r>
            <a:r>
              <a:rPr lang="uk-UA" sz="2400" dirty="0"/>
              <a:t> </a:t>
            </a:r>
            <a:r>
              <a:rPr lang="en-US" sz="2400" dirty="0"/>
              <a:t>you can predict one measurement from another, they don’t</a:t>
            </a:r>
            <a:r>
              <a:rPr lang="uk-UA" sz="2400" dirty="0"/>
              <a:t> </a:t>
            </a:r>
            <a:r>
              <a:rPr lang="en-US" sz="2400" dirty="0"/>
              <a:t>necessarily explain why that choice of prediction works.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Predictive</a:t>
            </a:r>
            <a:r>
              <a:rPr lang="uk-UA" b="1" dirty="0">
                <a:latin typeface="+mn-lt"/>
              </a:rPr>
              <a:t> (прогностичний)</a:t>
            </a:r>
            <a:endParaRPr lang="en-US" b="1" dirty="0">
              <a:latin typeface="+mn-lt"/>
            </a:endParaRPr>
          </a:p>
        </p:txBody>
      </p:sp>
      <p:pic>
        <p:nvPicPr>
          <p:cNvPr id="5" name="Рисунок 12">
            <a:extLst>
              <a:ext uri="{FF2B5EF4-FFF2-40B4-BE49-F238E27FC236}">
                <a16:creationId xmlns:a16="http://schemas.microsoft.com/office/drawing/2014/main" id="{7D350161-7CA7-4A4D-BFDA-992CCB0CF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11" y="1159727"/>
            <a:ext cx="4359895" cy="503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Predictive</a:t>
            </a:r>
            <a:r>
              <a:rPr lang="uk-UA" b="1" dirty="0">
                <a:latin typeface="+mn-lt"/>
              </a:rPr>
              <a:t> (прогностичний)</a:t>
            </a:r>
            <a:endParaRPr lang="en-US" b="1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04" y="1198245"/>
            <a:ext cx="8835483" cy="474907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8087" y="6335002"/>
            <a:ext cx="9370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https://www.forbes.com/sites/kashmirhill/2012/02/16/how-target-figured-out-a-teen-girl-was-pregnant-before-her-father-did/#2e4133326668</a:t>
            </a:r>
          </a:p>
        </p:txBody>
      </p:sp>
    </p:spTree>
    <p:extLst>
      <p:ext uri="{BB962C8B-B14F-4D97-AF65-F5344CB8AC3E}">
        <p14:creationId xmlns:p14="http://schemas.microsoft.com/office/powerpoint/2010/main" val="398952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1159727"/>
            <a:ext cx="11218127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causal data analysis seeks to find out what happens to one measurement if you make another measurement change.</a:t>
            </a:r>
          </a:p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To find out what happens to one variable when you make another variable change.</a:t>
            </a:r>
          </a:p>
          <a:p>
            <a:r>
              <a:rPr lang="en-US" dirty="0"/>
              <a:t>Usually randomized studies are required to identify causation</a:t>
            </a:r>
          </a:p>
          <a:p>
            <a:r>
              <a:rPr lang="en-US" dirty="0"/>
              <a:t>There are approaches to inferring causation in non-randomized studies, but they are complicated and sensitive to assumptions</a:t>
            </a:r>
          </a:p>
          <a:p>
            <a:r>
              <a:rPr lang="en-US" dirty="0"/>
              <a:t>Causal relationships are usually identified as average effects, but may not apply to every individual</a:t>
            </a:r>
          </a:p>
          <a:p>
            <a:r>
              <a:rPr lang="en-US" dirty="0"/>
              <a:t>Causal models are usually the "gold standard" for data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Causal</a:t>
            </a:r>
            <a:r>
              <a:rPr lang="uk-UA" b="1" dirty="0">
                <a:latin typeface="+mn-lt"/>
              </a:rPr>
              <a:t> (причинно-наслідковий)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811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1159727"/>
            <a:ext cx="11218127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Causal analysis is plausible reasoning applied to diagnosing observed effect(s), for example, diagnosing cause of biological impairment </a:t>
            </a:r>
            <a:r>
              <a:rPr lang="uk-UA" dirty="0"/>
              <a:t>(</a:t>
            </a:r>
            <a:r>
              <a:rPr lang="uk-UA" i="1" dirty="0"/>
              <a:t>погіршення</a:t>
            </a:r>
            <a:r>
              <a:rPr lang="uk-UA" dirty="0"/>
              <a:t>)</a:t>
            </a:r>
            <a:r>
              <a:rPr lang="en-US" dirty="0"/>
              <a:t> in a stream. Sir Bradford Hill basically defined the application of causal analysis when he enumerated the elements of causality for associating cigarette smoking with lung cancer.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Causal</a:t>
            </a:r>
            <a:r>
              <a:rPr lang="uk-UA" b="1" dirty="0">
                <a:latin typeface="+mn-lt"/>
              </a:rPr>
              <a:t> (причинно-наслідковий)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85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08595" y="1880645"/>
            <a:ext cx="5534722" cy="295898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Types of Data Science Questions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41" y="2535340"/>
            <a:ext cx="3048000" cy="23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8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914402"/>
            <a:ext cx="11218127" cy="59435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Causal data analyses seek to identify average effects between</a:t>
            </a:r>
            <a:r>
              <a:rPr lang="uk-UA" dirty="0"/>
              <a:t> </a:t>
            </a:r>
            <a:r>
              <a:rPr lang="en-US" dirty="0"/>
              <a:t>often noisy variables. For example, decades of data show</a:t>
            </a:r>
            <a:r>
              <a:rPr lang="uk-UA" dirty="0"/>
              <a:t> </a:t>
            </a:r>
            <a:r>
              <a:rPr lang="en-US" dirty="0"/>
              <a:t>a clear causal relationship between smoking and cancer. If</a:t>
            </a:r>
            <a:r>
              <a:rPr lang="uk-UA" dirty="0"/>
              <a:t> </a:t>
            </a:r>
            <a:r>
              <a:rPr lang="en-US" dirty="0"/>
              <a:t>you smoke, it is a sure thing that your risk of cancer will</a:t>
            </a:r>
            <a:r>
              <a:rPr lang="uk-UA" dirty="0"/>
              <a:t> </a:t>
            </a:r>
            <a:r>
              <a:rPr lang="en-US" dirty="0"/>
              <a:t>increase. But it is not a sure thing that you will get cancer. The</a:t>
            </a:r>
            <a:r>
              <a:rPr lang="uk-UA" dirty="0"/>
              <a:t> </a:t>
            </a:r>
            <a:r>
              <a:rPr lang="en-US" dirty="0"/>
              <a:t>causal effect is real, but it is an effect on your average risk. A</a:t>
            </a:r>
            <a:r>
              <a:rPr lang="uk-UA" dirty="0"/>
              <a:t> </a:t>
            </a:r>
            <a:r>
              <a:rPr lang="en-US" dirty="0"/>
              <a:t>mechanistic data analysis seeks to demonstrate that changing</a:t>
            </a:r>
            <a:r>
              <a:rPr lang="uk-UA" dirty="0"/>
              <a:t> </a:t>
            </a:r>
            <a:r>
              <a:rPr lang="en-US" dirty="0"/>
              <a:t>one measurement always and exclusively leads to a specific,</a:t>
            </a:r>
            <a:r>
              <a:rPr lang="uk-UA" dirty="0"/>
              <a:t> </a:t>
            </a:r>
            <a:r>
              <a:rPr lang="en-US" dirty="0"/>
              <a:t>deterministic behavior in another. The goal is to not only</a:t>
            </a:r>
            <a:r>
              <a:rPr lang="uk-UA" dirty="0"/>
              <a:t> </a:t>
            </a:r>
            <a:r>
              <a:rPr lang="en-US" dirty="0"/>
              <a:t>understand that there is an effect, but how that effect operates.</a:t>
            </a:r>
            <a:endParaRPr lang="uk-UA" dirty="0"/>
          </a:p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Understand the exact changes in variables that lead to changes in other variables for individual objects.</a:t>
            </a:r>
          </a:p>
          <a:p>
            <a:r>
              <a:rPr lang="en-US" dirty="0"/>
              <a:t>Incredibly hard to infer, except in simple situations</a:t>
            </a:r>
          </a:p>
          <a:p>
            <a:r>
              <a:rPr lang="en-US" dirty="0"/>
              <a:t>Usually modeled by a deterministic set of equations (physical/engineering science)</a:t>
            </a:r>
          </a:p>
          <a:p>
            <a:r>
              <a:rPr lang="en-US" dirty="0"/>
              <a:t>Generally the random component of the data is measurement error</a:t>
            </a:r>
          </a:p>
          <a:p>
            <a:r>
              <a:rPr lang="en-US" dirty="0"/>
              <a:t>If the equations are known but the parameters are not, they may be inferred</a:t>
            </a:r>
            <a:r>
              <a:rPr lang="uk-UA" dirty="0"/>
              <a:t> (</a:t>
            </a:r>
            <a:r>
              <a:rPr lang="uk-UA" i="1" dirty="0"/>
              <a:t>виведені</a:t>
            </a:r>
            <a:r>
              <a:rPr lang="uk-UA" dirty="0"/>
              <a:t>)</a:t>
            </a:r>
            <a:r>
              <a:rPr lang="en-US" dirty="0"/>
              <a:t> with data analysis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Mechanistic </a:t>
            </a:r>
            <a:r>
              <a:rPr lang="uk-UA" b="1" dirty="0">
                <a:latin typeface="+mn-lt"/>
              </a:rPr>
              <a:t>(</a:t>
            </a:r>
            <a:r>
              <a:rPr lang="ru-RU" b="1" dirty="0" err="1">
                <a:latin typeface="+mn-lt"/>
              </a:rPr>
              <a:t>механістичний</a:t>
            </a:r>
            <a:r>
              <a:rPr lang="ru-RU" b="1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377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Mechanistic </a:t>
            </a:r>
            <a:r>
              <a:rPr lang="uk-UA" b="1" dirty="0">
                <a:latin typeface="+mn-lt"/>
              </a:rPr>
              <a:t>(</a:t>
            </a:r>
            <a:r>
              <a:rPr lang="ru-RU" b="1" dirty="0" err="1">
                <a:latin typeface="+mn-lt"/>
              </a:rPr>
              <a:t>механістичний</a:t>
            </a:r>
            <a:r>
              <a:rPr lang="ru-RU" b="1" dirty="0">
                <a:latin typeface="+mn-lt"/>
              </a:rPr>
              <a:t>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914401"/>
            <a:ext cx="9972907" cy="53604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98088" y="640865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/>
              <a:t>https://www.fhwa.dot.gov/resourcecenter/teams/pavement/pave_3pdg.pdf</a:t>
            </a:r>
          </a:p>
        </p:txBody>
      </p:sp>
    </p:spTree>
    <p:extLst>
      <p:ext uri="{BB962C8B-B14F-4D97-AF65-F5344CB8AC3E}">
        <p14:creationId xmlns:p14="http://schemas.microsoft.com/office/powerpoint/2010/main" val="37570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08595" y="2995770"/>
            <a:ext cx="5534722" cy="940613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What is data?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" y="1795345"/>
            <a:ext cx="6085604" cy="289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7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781" y="959000"/>
            <a:ext cx="10993244" cy="5553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“Data is a set of values of qualitative or quantitative variables.”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uk-UA" dirty="0"/>
              <a:t>Дані – це набір значень якісних або кількісних змінних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en-US" sz="2400" dirty="0"/>
              <a:t>https://en.wikipedia.org/wiki/Data</a:t>
            </a:r>
            <a:endParaRPr lang="uk-UA" sz="24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Definition of Data</a:t>
            </a:r>
          </a:p>
        </p:txBody>
      </p:sp>
    </p:spTree>
    <p:extLst>
      <p:ext uri="{BB962C8B-B14F-4D97-AF65-F5344CB8AC3E}">
        <p14:creationId xmlns:p14="http://schemas.microsoft.com/office/powerpoint/2010/main" val="1884097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781" y="959000"/>
            <a:ext cx="10993244" cy="5553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“Data is a </a:t>
            </a:r>
            <a:r>
              <a:rPr lang="en-US" dirty="0">
                <a:solidFill>
                  <a:srgbClr val="FF0000"/>
                </a:solidFill>
              </a:rPr>
              <a:t>set</a:t>
            </a:r>
            <a:r>
              <a:rPr lang="en-US" dirty="0"/>
              <a:t> of values of qualitative or quantitative variables.”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uk-UA" dirty="0"/>
              <a:t>Дані – це </a:t>
            </a:r>
            <a:r>
              <a:rPr lang="uk-UA" dirty="0">
                <a:solidFill>
                  <a:srgbClr val="FF0000"/>
                </a:solidFill>
              </a:rPr>
              <a:t>набір</a:t>
            </a:r>
            <a:r>
              <a:rPr lang="uk-UA" dirty="0"/>
              <a:t> значень якісних або кількісних змінних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https://en.wikipedia.org/wiki/Data</a:t>
            </a:r>
            <a:endParaRPr lang="uk-UA" sz="2400" dirty="0"/>
          </a:p>
          <a:p>
            <a:pPr marL="0" indent="0">
              <a:buNone/>
            </a:pPr>
            <a:endParaRPr lang="uk-UA" sz="2400" dirty="0"/>
          </a:p>
          <a:p>
            <a:pPr marL="0" indent="0">
              <a:buNone/>
            </a:pPr>
            <a:r>
              <a:rPr lang="en-US" b="1" dirty="0"/>
              <a:t>Set</a:t>
            </a:r>
            <a:r>
              <a:rPr lang="en-US" dirty="0"/>
              <a:t>: Sometimes called the population; the set of objects you are interested in</a:t>
            </a:r>
            <a:endParaRPr lang="uk-UA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Definition of Data</a:t>
            </a:r>
          </a:p>
        </p:txBody>
      </p:sp>
    </p:spTree>
    <p:extLst>
      <p:ext uri="{BB962C8B-B14F-4D97-AF65-F5344CB8AC3E}">
        <p14:creationId xmlns:p14="http://schemas.microsoft.com/office/powerpoint/2010/main" val="2620921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781" y="959000"/>
            <a:ext cx="10993244" cy="5553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“Data is a set of values of qualitative or quantitative </a:t>
            </a:r>
            <a:r>
              <a:rPr lang="en-US" dirty="0">
                <a:solidFill>
                  <a:srgbClr val="FF0000"/>
                </a:solidFill>
              </a:rPr>
              <a:t>variables</a:t>
            </a:r>
            <a:r>
              <a:rPr lang="en-US" dirty="0"/>
              <a:t>.”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uk-UA" dirty="0"/>
              <a:t>Дані – це набір значень якісних або кількісних </a:t>
            </a:r>
            <a:r>
              <a:rPr lang="uk-UA" dirty="0">
                <a:solidFill>
                  <a:srgbClr val="FF0000"/>
                </a:solidFill>
              </a:rPr>
              <a:t>змінних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https://en.wikipedia.org/wiki/Data</a:t>
            </a:r>
            <a:endParaRPr lang="uk-UA" sz="2400" dirty="0"/>
          </a:p>
          <a:p>
            <a:pPr marL="0" indent="0">
              <a:buNone/>
            </a:pPr>
            <a:endParaRPr lang="uk-UA" sz="2400" dirty="0"/>
          </a:p>
          <a:p>
            <a:pPr marL="0" indent="0">
              <a:buNone/>
            </a:pPr>
            <a:r>
              <a:rPr lang="en-US" b="1" dirty="0"/>
              <a:t>Variables</a:t>
            </a:r>
            <a:r>
              <a:rPr lang="en-US" dirty="0"/>
              <a:t>: A measurement or characteristic of an item.</a:t>
            </a:r>
            <a:endParaRPr lang="uk-UA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Definition of Data</a:t>
            </a:r>
          </a:p>
        </p:txBody>
      </p:sp>
    </p:spTree>
    <p:extLst>
      <p:ext uri="{BB962C8B-B14F-4D97-AF65-F5344CB8AC3E}">
        <p14:creationId xmlns:p14="http://schemas.microsoft.com/office/powerpoint/2010/main" val="250046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781" y="959000"/>
            <a:ext cx="10993244" cy="5553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“Data is a set of values of </a:t>
            </a:r>
            <a:r>
              <a:rPr lang="en-US" dirty="0">
                <a:solidFill>
                  <a:srgbClr val="FF0000"/>
                </a:solidFill>
              </a:rPr>
              <a:t>qualitative or quantitative </a:t>
            </a:r>
            <a:r>
              <a:rPr lang="en-US" dirty="0"/>
              <a:t>variables.”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uk-UA" dirty="0"/>
              <a:t>Дані – це набір значень </a:t>
            </a:r>
            <a:r>
              <a:rPr lang="uk-UA" dirty="0">
                <a:solidFill>
                  <a:srgbClr val="FF0000"/>
                </a:solidFill>
              </a:rPr>
              <a:t>якісних або кількісних </a:t>
            </a:r>
            <a:r>
              <a:rPr lang="uk-UA" dirty="0"/>
              <a:t>змінних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https://en.wikipedia.org/wiki/Data</a:t>
            </a:r>
            <a:endParaRPr lang="uk-UA" sz="2400" dirty="0"/>
          </a:p>
          <a:p>
            <a:pPr marL="0" indent="0">
              <a:buNone/>
            </a:pPr>
            <a:endParaRPr lang="uk-UA" sz="2400" dirty="0"/>
          </a:p>
          <a:p>
            <a:pPr marL="0" indent="0">
              <a:buNone/>
            </a:pPr>
            <a:r>
              <a:rPr lang="en-US" b="1" dirty="0"/>
              <a:t>Qualitative</a:t>
            </a:r>
            <a:r>
              <a:rPr lang="en-US" dirty="0"/>
              <a:t>: Country of origin, sex, treatment </a:t>
            </a:r>
            <a:r>
              <a:rPr lang="uk-UA" dirty="0"/>
              <a:t>(лікування)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Quantitative</a:t>
            </a:r>
            <a:r>
              <a:rPr lang="en-US" dirty="0"/>
              <a:t>: Height, weight, blood pressure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Definition of Data</a:t>
            </a:r>
          </a:p>
        </p:txBody>
      </p:sp>
    </p:spTree>
    <p:extLst>
      <p:ext uri="{BB962C8B-B14F-4D97-AF65-F5344CB8AC3E}">
        <p14:creationId xmlns:p14="http://schemas.microsoft.com/office/powerpoint/2010/main" val="3954257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What do data look like?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8395" r="59116" b="45490"/>
          <a:stretch/>
        </p:blipFill>
        <p:spPr>
          <a:xfrm>
            <a:off x="1497981" y="914401"/>
            <a:ext cx="8460059" cy="512903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06244" y="6360012"/>
            <a:ext cx="4579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http://brianknaus.com/software/srtoolbox/s_4_1_sequence80.txt</a:t>
            </a:r>
          </a:p>
        </p:txBody>
      </p:sp>
    </p:spTree>
    <p:extLst>
      <p:ext uri="{BB962C8B-B14F-4D97-AF65-F5344CB8AC3E}">
        <p14:creationId xmlns:p14="http://schemas.microsoft.com/office/powerpoint/2010/main" val="1265926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What do data look like?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06244" y="6393465"/>
            <a:ext cx="4579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https://msdn.microsoft.com/en-us/library/ms762271(v=vs.85).aspx</a:t>
            </a:r>
            <a:endParaRPr lang="ru-RU"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5610" t="8225" r="18323"/>
          <a:stretch/>
        </p:blipFill>
        <p:spPr>
          <a:xfrm>
            <a:off x="2442116" y="754268"/>
            <a:ext cx="6244685" cy="54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6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What do data look like?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06244" y="6393465"/>
            <a:ext cx="4579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http://healthdesignchallenge.com/files/sample-challenge-record.txt</a:t>
            </a:r>
            <a:endParaRPr lang="ru-RU" sz="1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7885" r="39908"/>
          <a:stretch/>
        </p:blipFill>
        <p:spPr>
          <a:xfrm>
            <a:off x="3267308" y="847495"/>
            <a:ext cx="6668430" cy="54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6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781" y="959000"/>
            <a:ext cx="10993244" cy="5553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Define the data analytic</a:t>
            </a:r>
            <a:r>
              <a:rPr lang="ru-RU" b="1" dirty="0"/>
              <a:t> </a:t>
            </a:r>
            <a:r>
              <a:rPr lang="en-US" b="1" dirty="0"/>
              <a:t>question first</a:t>
            </a:r>
            <a:endParaRPr lang="ru-RU" b="1" dirty="0"/>
          </a:p>
          <a:p>
            <a:pPr marL="0" indent="0">
              <a:buNone/>
            </a:pPr>
            <a:r>
              <a:rPr lang="en-US" dirty="0"/>
              <a:t>Data can be used to answer many questions, but not all of</a:t>
            </a:r>
            <a:r>
              <a:rPr lang="ru-RU" dirty="0"/>
              <a:t> </a:t>
            </a:r>
            <a:r>
              <a:rPr lang="en-US" dirty="0"/>
              <a:t>them.</a:t>
            </a:r>
            <a:endParaRPr lang="ru-RU" dirty="0"/>
          </a:p>
          <a:p>
            <a:pPr marL="981075" indent="0">
              <a:buNone/>
            </a:pPr>
            <a:endParaRPr lang="en-US" i="1" dirty="0"/>
          </a:p>
          <a:p>
            <a:pPr marL="981075" indent="0">
              <a:buNone/>
            </a:pPr>
            <a:r>
              <a:rPr lang="en-US" i="1" dirty="0"/>
              <a:t>The data may not contain the answer. The combination</a:t>
            </a:r>
            <a:r>
              <a:rPr lang="ru-RU" i="1" dirty="0"/>
              <a:t> </a:t>
            </a:r>
            <a:r>
              <a:rPr lang="en-US" i="1" dirty="0"/>
              <a:t>of some data and an aching desire for an</a:t>
            </a:r>
            <a:r>
              <a:rPr lang="ru-RU" i="1" dirty="0"/>
              <a:t> </a:t>
            </a:r>
            <a:r>
              <a:rPr lang="en-US" i="1" dirty="0"/>
              <a:t>answer does not ensure that a reasonable answer</a:t>
            </a:r>
            <a:r>
              <a:rPr lang="ru-RU" i="1" dirty="0"/>
              <a:t> </a:t>
            </a:r>
            <a:r>
              <a:rPr lang="en-US" i="1" dirty="0"/>
              <a:t>can be extracted from a given body of data.</a:t>
            </a:r>
          </a:p>
          <a:p>
            <a:pPr marL="981075" indent="0">
              <a:buNone/>
            </a:pPr>
            <a:r>
              <a:rPr lang="en-US" i="1" dirty="0"/>
              <a:t>John Tukey</a:t>
            </a:r>
            <a:endParaRPr lang="ru-RU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performing a data analysis the key is to define the type of question being asked. Some questions are easier to answer with data and some are harder. This is a broad categorization of the types of data analysis questions, ranked by how easy it is to answer the question with data.</a:t>
            </a:r>
            <a:endParaRPr lang="uk-UA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The data analysis question</a:t>
            </a:r>
          </a:p>
        </p:txBody>
      </p:sp>
    </p:spTree>
    <p:extLst>
      <p:ext uri="{BB962C8B-B14F-4D97-AF65-F5344CB8AC3E}">
        <p14:creationId xmlns:p14="http://schemas.microsoft.com/office/powerpoint/2010/main" val="55832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What do data look like?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06243" y="6393465"/>
            <a:ext cx="6475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https://www.dreamstime.com/stock-photo-collage-different-cute-cats-many-faces-image46520920</a:t>
            </a:r>
            <a:endParaRPr lang="ru-RU" sz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4" y="814039"/>
            <a:ext cx="6327708" cy="55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What do data look like?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06243" y="6393465"/>
            <a:ext cx="4122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https://soundcloud.com/uncoolbob/sets/darwintunes</a:t>
            </a:r>
            <a:endParaRPr lang="ru-RU"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55" y="1019666"/>
            <a:ext cx="9801923" cy="52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88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What do data look like?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06243" y="6393465"/>
            <a:ext cx="4122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http://data.gov.ua/</a:t>
            </a:r>
            <a:endParaRPr lang="ru-RU" sz="1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5" y="914401"/>
            <a:ext cx="9999789" cy="53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40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What do data look like?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06243" y="6393465"/>
            <a:ext cx="4122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http://data.gov/</a:t>
            </a:r>
            <a:endParaRPr lang="ru-RU"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14" y="836016"/>
            <a:ext cx="10069551" cy="54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11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What do data look like? Rarely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06244" y="6393465"/>
            <a:ext cx="98093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https://github.com/metmuseum/openaccess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https://www.kaggle.com/metmuseum/the-metropolitan-museum-of-art-open-access</a:t>
            </a:r>
            <a:r>
              <a:rPr lang="en-US" sz="1200" dirty="0"/>
              <a:t> </a:t>
            </a:r>
            <a:endParaRPr lang="ru-RU"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41" y="914401"/>
            <a:ext cx="10047248" cy="5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3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What do data look like? Rarely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12" y="870173"/>
            <a:ext cx="10181183" cy="55232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06244" y="6393465"/>
            <a:ext cx="98093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https://github.com/metmuseum/openaccess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https://www.kaggle.com/metmuseum/the-metropolitan-museum-of-art-open-access</a:t>
            </a:r>
            <a:r>
              <a:rPr lang="en-US" sz="1200" dirty="0"/>
              <a:t>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1917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781" y="959000"/>
            <a:ext cx="10993244" cy="5553307"/>
          </a:xfrm>
        </p:spPr>
        <p:txBody>
          <a:bodyPr>
            <a:normAutofit/>
          </a:bodyPr>
          <a:lstStyle/>
          <a:p>
            <a:r>
              <a:rPr lang="en-US" dirty="0"/>
              <a:t>The most important thing in data science is the question</a:t>
            </a:r>
          </a:p>
          <a:p>
            <a:r>
              <a:rPr lang="en-US" dirty="0"/>
              <a:t>The second most important is the data</a:t>
            </a:r>
          </a:p>
          <a:p>
            <a:r>
              <a:rPr lang="en-US" dirty="0"/>
              <a:t>Often the data will limit or enable the questions</a:t>
            </a:r>
          </a:p>
          <a:p>
            <a:r>
              <a:rPr lang="en-US" b="1" dirty="0"/>
              <a:t>But having data can't save you if you don't have a question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The data is the second most important thing</a:t>
            </a:r>
          </a:p>
        </p:txBody>
      </p:sp>
    </p:spTree>
    <p:extLst>
      <p:ext uri="{BB962C8B-B14F-4D97-AF65-F5344CB8AC3E}">
        <p14:creationId xmlns:p14="http://schemas.microsoft.com/office/powerpoint/2010/main" val="123092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08595" y="2940013"/>
            <a:ext cx="5534722" cy="94061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b="1" dirty="0"/>
              <a:t>What about Big Data?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6" y="1179460"/>
            <a:ext cx="5925809" cy="446171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25946" y="5755141"/>
            <a:ext cx="8526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Auther</a:t>
            </a:r>
            <a:r>
              <a:rPr lang="ru-RU" sz="1200" dirty="0"/>
              <a:t>: </a:t>
            </a:r>
            <a:r>
              <a:rPr lang="ru-RU" sz="1200" dirty="0" err="1"/>
              <a:t>Fernanda</a:t>
            </a:r>
            <a:r>
              <a:rPr lang="ru-RU" sz="1200" dirty="0"/>
              <a:t> B. </a:t>
            </a:r>
            <a:r>
              <a:rPr lang="ru-RU" sz="1200" dirty="0" err="1"/>
              <a:t>Viégas</a:t>
            </a:r>
            <a:r>
              <a:rPr lang="ru-RU" sz="1200" dirty="0"/>
              <a:t> - </a:t>
            </a:r>
            <a:r>
              <a:rPr lang="ru-RU" sz="1200" dirty="0" err="1"/>
              <a:t>User</a:t>
            </a:r>
            <a:r>
              <a:rPr lang="ru-RU" sz="1200" dirty="0"/>
              <a:t> </a:t>
            </a:r>
            <a:r>
              <a:rPr lang="ru-RU" sz="1200" dirty="0" err="1"/>
              <a:t>activity</a:t>
            </a:r>
            <a:r>
              <a:rPr lang="ru-RU" sz="1200" dirty="0"/>
              <a:t> </a:t>
            </a:r>
            <a:r>
              <a:rPr lang="ru-RU" sz="1200" dirty="0" err="1"/>
              <a:t>on</a:t>
            </a:r>
            <a:r>
              <a:rPr lang="ru-RU" sz="1200" dirty="0"/>
              <a:t> </a:t>
            </a:r>
            <a:r>
              <a:rPr lang="ru-RU" sz="1200" dirty="0" err="1"/>
              <a:t>Wikipedia</a:t>
            </a:r>
            <a:r>
              <a:rPr lang="ru-RU" sz="1200" dirty="0"/>
              <a:t>, CC BY 2.0, https://commons.wikimedia.org/w/index.php?curid=10090013</a:t>
            </a:r>
          </a:p>
        </p:txBody>
      </p:sp>
    </p:spTree>
    <p:extLst>
      <p:ext uri="{BB962C8B-B14F-4D97-AF65-F5344CB8AC3E}">
        <p14:creationId xmlns:p14="http://schemas.microsoft.com/office/powerpoint/2010/main" val="3013030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How much is there?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1708"/>
          <a:stretch/>
        </p:blipFill>
        <p:spPr>
          <a:xfrm>
            <a:off x="1077375" y="914401"/>
            <a:ext cx="4216301" cy="527175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42240" y="6420337"/>
            <a:ext cx="3460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http://mashable.com/2011/06/28/data-infographic/</a:t>
            </a:r>
            <a:endParaRPr lang="ru-RU" sz="1200" dirty="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539CEC90-4A9A-4FE9-977E-685253713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4"/>
          <a:stretch/>
        </p:blipFill>
        <p:spPr>
          <a:xfrm>
            <a:off x="6096000" y="897017"/>
            <a:ext cx="3865756" cy="52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7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How much is there?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42240" y="6420337"/>
            <a:ext cx="6461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https://www.visualcapitalist.com/wp-content/uploads/2019/04/data-generated-each-day-wide.html</a:t>
            </a:r>
            <a:endParaRPr lang="ru-RU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53F78-28EC-46E0-AC0D-058BB95E9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08" y="811476"/>
            <a:ext cx="9124122" cy="559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0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 txBox="1">
            <a:spLocks/>
          </p:cNvSpPr>
          <p:nvPr/>
        </p:nvSpPr>
        <p:spPr>
          <a:xfrm>
            <a:off x="659781" y="312994"/>
            <a:ext cx="10993244" cy="5998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The data analysis question </a:t>
            </a:r>
            <a:endParaRPr lang="ru-RU" b="1" dirty="0"/>
          </a:p>
          <a:p>
            <a:pPr marL="0" indent="0">
              <a:buNone/>
            </a:pPr>
            <a:r>
              <a:rPr lang="en-US" b="1" dirty="0"/>
              <a:t>type flow chart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dirty="0"/>
              <a:t>In approximate order of difficulty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dirty="0"/>
              <a:t>Descriptive – </a:t>
            </a:r>
            <a:r>
              <a:rPr lang="uk-UA" sz="2400" dirty="0"/>
              <a:t>описовий</a:t>
            </a:r>
          </a:p>
          <a:p>
            <a:pPr marL="0" indent="0">
              <a:buNone/>
            </a:pPr>
            <a:r>
              <a:rPr lang="en-US" sz="2400" dirty="0"/>
              <a:t>Exploratory – </a:t>
            </a:r>
            <a:r>
              <a:rPr lang="uk-UA" sz="2400" dirty="0"/>
              <a:t>дослідний</a:t>
            </a:r>
          </a:p>
          <a:p>
            <a:pPr marL="0" indent="0">
              <a:buNone/>
            </a:pPr>
            <a:r>
              <a:rPr lang="en-US" sz="2400" dirty="0"/>
              <a:t>Inferential – </a:t>
            </a:r>
            <a:r>
              <a:rPr lang="uk-UA" sz="2400" dirty="0"/>
              <a:t>дедуктивний</a:t>
            </a:r>
          </a:p>
          <a:p>
            <a:pPr marL="0" indent="0">
              <a:buNone/>
            </a:pPr>
            <a:r>
              <a:rPr lang="en-US" sz="2400" dirty="0"/>
              <a:t>Predictive – </a:t>
            </a:r>
            <a:r>
              <a:rPr lang="uk-UA" sz="2400" dirty="0"/>
              <a:t>прогностичний</a:t>
            </a:r>
          </a:p>
          <a:p>
            <a:pPr marL="0" indent="0">
              <a:buNone/>
            </a:pPr>
            <a:r>
              <a:rPr lang="en-US" sz="2400" dirty="0"/>
              <a:t>Causal – </a:t>
            </a:r>
            <a:r>
              <a:rPr lang="uk-UA" sz="2400" dirty="0"/>
              <a:t>причинно-наслідковий</a:t>
            </a:r>
          </a:p>
          <a:p>
            <a:pPr marL="0" indent="0">
              <a:buNone/>
            </a:pPr>
            <a:r>
              <a:rPr lang="en-US" sz="2400" dirty="0"/>
              <a:t>Mechanistic - </a:t>
            </a:r>
            <a:r>
              <a:rPr lang="uk-UA" sz="2400" dirty="0"/>
              <a:t>механістичний</a:t>
            </a:r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97" y="0"/>
            <a:ext cx="6688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21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So what about big data?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11" y="1339656"/>
            <a:ext cx="6963578" cy="504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85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Depends on your perspective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50" y="1505412"/>
            <a:ext cx="9757900" cy="48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29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Why big data now?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15" y="1194956"/>
            <a:ext cx="6556917" cy="491714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83220" y="6295084"/>
            <a:ext cx="75902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http://www.jstor.org/discover/10.2307/2786545?uid=3739704&amp;uid=2&amp;uid=4&amp;uid=3739256&amp;sid=21101674727517</a:t>
            </a:r>
          </a:p>
        </p:txBody>
      </p:sp>
    </p:spTree>
    <p:extLst>
      <p:ext uri="{BB962C8B-B14F-4D97-AF65-F5344CB8AC3E}">
        <p14:creationId xmlns:p14="http://schemas.microsoft.com/office/powerpoint/2010/main" val="486762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Why big data now?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83221" y="6295084"/>
            <a:ext cx="2315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http://arxiv.org/abs/0803.0939</a:t>
            </a:r>
            <a:endParaRPr lang="ru-RU" sz="1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8604"/>
            <a:ext cx="10861288" cy="44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85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Big or small - you need the right data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83220" y="6295084"/>
            <a:ext cx="60290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http://www.chrisstucchio.com/blog/2013/hadoop_hatred.html</a:t>
            </a:r>
            <a:endParaRPr lang="ru-RU" sz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1" y="1392908"/>
            <a:ext cx="10809249" cy="46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4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Big or small - you need the right data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61209"/>
            <a:ext cx="10515600" cy="4815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“The data may not contain the answer. The combination of some data and an aching desire for an answer does not ensure that a reasonable answer can be extracted from a given body of data...”</a:t>
            </a:r>
          </a:p>
          <a:p>
            <a:pPr marL="0" indent="0">
              <a:buNone/>
            </a:pPr>
            <a:r>
              <a:rPr lang="en-US" i="1" dirty="0"/>
              <a:t>John Tukey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56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Big or small - you need the right data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61209"/>
            <a:ext cx="10515600" cy="4815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“...no matter how big the data are.”</a:t>
            </a:r>
          </a:p>
          <a:p>
            <a:pPr marL="0" indent="0">
              <a:buNone/>
            </a:pPr>
            <a:r>
              <a:rPr lang="en-US" i="1" dirty="0"/>
              <a:t>Jeff Leek</a:t>
            </a:r>
          </a:p>
        </p:txBody>
      </p:sp>
    </p:spTree>
    <p:extLst>
      <p:ext uri="{BB962C8B-B14F-4D97-AF65-F5344CB8AC3E}">
        <p14:creationId xmlns:p14="http://schemas.microsoft.com/office/powerpoint/2010/main" val="2939753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08595" y="2940013"/>
            <a:ext cx="5534722" cy="94061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b="1" dirty="0"/>
              <a:t>Experimental Design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82" y="1887808"/>
            <a:ext cx="4762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88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Why you should care - an exciting result!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" r="4365"/>
          <a:stretch/>
        </p:blipFill>
        <p:spPr>
          <a:xfrm>
            <a:off x="1940313" y="1094597"/>
            <a:ext cx="8296508" cy="499397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04385" y="642310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/>
              <a:t>http://www.nature.com/nm/journal/v12/n11/full/nm1491.html</a:t>
            </a:r>
          </a:p>
        </p:txBody>
      </p:sp>
    </p:spTree>
    <p:extLst>
      <p:ext uri="{BB962C8B-B14F-4D97-AF65-F5344CB8AC3E}">
        <p14:creationId xmlns:p14="http://schemas.microsoft.com/office/powerpoint/2010/main" val="863867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Why you should care - uh oh!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04385" y="642310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http://arxiv.org/pdf/1010.1092.pdf</a:t>
            </a:r>
            <a:endParaRPr lang="ru-RU" sz="1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0" r="17299"/>
          <a:stretch/>
        </p:blipFill>
        <p:spPr>
          <a:xfrm>
            <a:off x="2966223" y="994238"/>
            <a:ext cx="6233533" cy="52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5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1159727"/>
            <a:ext cx="11218127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descriptive data analysis seeks to summarize the measurements</a:t>
            </a:r>
            <a:r>
              <a:rPr lang="uk-UA" dirty="0"/>
              <a:t> </a:t>
            </a:r>
            <a:r>
              <a:rPr lang="en-US" dirty="0"/>
              <a:t>in a single data set without further interpretation.</a:t>
            </a:r>
          </a:p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Describe a set of data</a:t>
            </a:r>
          </a:p>
          <a:p>
            <a:r>
              <a:rPr lang="en-US" dirty="0"/>
              <a:t>The first kind of data analysis performed</a:t>
            </a:r>
          </a:p>
          <a:p>
            <a:r>
              <a:rPr lang="en-US" dirty="0"/>
              <a:t>Commonly applied to census data</a:t>
            </a:r>
          </a:p>
          <a:p>
            <a:r>
              <a:rPr lang="en-US" dirty="0"/>
              <a:t>The description and interpretation are different steps</a:t>
            </a:r>
          </a:p>
          <a:p>
            <a:r>
              <a:rPr lang="en-US" dirty="0"/>
              <a:t>Descriptions can usually not be generalized (</a:t>
            </a:r>
            <a:r>
              <a:rPr lang="uk-UA" i="1" dirty="0"/>
              <a:t>узагальнені</a:t>
            </a:r>
            <a:r>
              <a:rPr lang="uk-UA" dirty="0"/>
              <a:t>)</a:t>
            </a:r>
            <a:r>
              <a:rPr lang="en-US" dirty="0"/>
              <a:t> without additional statistical modelling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Descriptive (</a:t>
            </a:r>
            <a:r>
              <a:rPr lang="uk-UA" b="1" dirty="0">
                <a:latin typeface="+mn-lt"/>
              </a:rPr>
              <a:t>описовий)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33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Why you should care - serious trouble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48" y="994238"/>
            <a:ext cx="9300117" cy="51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60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Know and care about the analysis plan!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04384" y="6423102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http://nsaunders.wordpress.com/2012/07/23/we-really-dont-care-what-statistical-method-you-used/</a:t>
            </a:r>
            <a:endParaRPr lang="ru-RU" sz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8613"/>
          <a:stretch/>
        </p:blipFill>
        <p:spPr>
          <a:xfrm>
            <a:off x="2163337" y="994238"/>
            <a:ext cx="7861609" cy="5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08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Have a plan for data and code sharing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3836019"/>
            <a:ext cx="15593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</a:t>
            </a:r>
            <a:endParaRPr lang="ru-RU" sz="1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" y="994238"/>
            <a:ext cx="5292139" cy="26863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91" y="3125113"/>
            <a:ext cx="6392901" cy="277059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9922726" y="2694878"/>
            <a:ext cx="15593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http://figshare.com/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9240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May I recommend?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04384" y="6423102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https://github.com/jtleek/datasharing</a:t>
            </a:r>
            <a:endParaRPr lang="ru-RU" sz="1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6" r="9195"/>
          <a:stretch/>
        </p:blipFill>
        <p:spPr>
          <a:xfrm>
            <a:off x="2631689" y="994238"/>
            <a:ext cx="7738946" cy="522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96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Formulate your question in advance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04384" y="6423102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http://www.wired.com/business/2012/04/ff_abtesting</a:t>
            </a:r>
            <a:endParaRPr lang="ru-RU" sz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4" y="1815388"/>
            <a:ext cx="5583686" cy="326956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794810" y="1508067"/>
            <a:ext cx="50031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Question</a:t>
            </a:r>
            <a:r>
              <a:rPr lang="en-US" sz="2800" dirty="0"/>
              <a:t>: Does changing the text on your website improve donations?</a:t>
            </a:r>
            <a:endParaRPr lang="uk-UA" sz="2800" dirty="0"/>
          </a:p>
          <a:p>
            <a:endParaRPr lang="en-US" sz="2800" dirty="0"/>
          </a:p>
          <a:p>
            <a:r>
              <a:rPr lang="en-US" sz="2800" b="1" dirty="0"/>
              <a:t>Experiment</a:t>
            </a:r>
            <a:r>
              <a:rPr lang="en-US" sz="2800" dirty="0"/>
              <a:t>: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Randomly show visitors one version or the other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Measure how much they donate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Determine which is better</a:t>
            </a:r>
          </a:p>
        </p:txBody>
      </p:sp>
    </p:spTree>
    <p:extLst>
      <p:ext uri="{BB962C8B-B14F-4D97-AF65-F5344CB8AC3E}">
        <p14:creationId xmlns:p14="http://schemas.microsoft.com/office/powerpoint/2010/main" val="3703926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Statistical inference </a:t>
            </a:r>
            <a:r>
              <a:rPr lang="uk-UA" b="1" dirty="0">
                <a:latin typeface="+mn-lt"/>
              </a:rPr>
              <a:t>(статистичні виводи)</a:t>
            </a:r>
            <a:endParaRPr lang="en-US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04384" y="6423102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http://www.gs.washington.edu/academics/courses/akey/56008/lecture/lecture2.pdf</a:t>
            </a:r>
            <a:endParaRPr lang="ru-RU" sz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08" y="1260929"/>
            <a:ext cx="8675184" cy="489548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707566" y="1260929"/>
            <a:ext cx="2265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Ймовірність</a:t>
            </a:r>
            <a:endParaRPr lang="ru-RU" sz="20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761249" y="4346454"/>
            <a:ext cx="2265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Вибірка</a:t>
            </a:r>
            <a:endParaRPr lang="ru-RU" sz="20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74204" y="2044417"/>
            <a:ext cx="2265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Описова статистика</a:t>
            </a:r>
            <a:endParaRPr lang="ru-RU" sz="20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176490" y="5437718"/>
            <a:ext cx="3327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Дедуктивна статистика</a:t>
            </a:r>
            <a:endParaRPr lang="ru-RU" sz="200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007220" y="1661039"/>
            <a:ext cx="2265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Набір даних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663143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Variability (</a:t>
            </a:r>
            <a:r>
              <a:rPr lang="uk-UA" b="1" dirty="0">
                <a:latin typeface="+mn-lt"/>
              </a:rPr>
              <a:t>варіативність)</a:t>
            </a:r>
            <a:r>
              <a:rPr lang="en-US" b="1" dirty="0">
                <a:latin typeface="+mn-lt"/>
              </a:rPr>
              <a:t> - Scenario 1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20945" t="14180" r="41738" b="22519"/>
          <a:stretch/>
        </p:blipFill>
        <p:spPr>
          <a:xfrm>
            <a:off x="2542477" y="994238"/>
            <a:ext cx="6066265" cy="55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9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Variability</a:t>
            </a:r>
            <a:r>
              <a:rPr lang="uk-UA" b="1" dirty="0">
                <a:latin typeface="+mn-lt"/>
              </a:rPr>
              <a:t> (варіативність)</a:t>
            </a:r>
            <a:r>
              <a:rPr lang="en-US" b="1" dirty="0">
                <a:latin typeface="+mn-lt"/>
              </a:rPr>
              <a:t> - Scenario 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0396" t="19965" r="41098" b="17244"/>
          <a:stretch/>
        </p:blipFill>
        <p:spPr>
          <a:xfrm>
            <a:off x="2475571" y="994238"/>
            <a:ext cx="6378497" cy="55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00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Variability</a:t>
            </a:r>
            <a:r>
              <a:rPr lang="uk-UA" b="1" dirty="0">
                <a:latin typeface="+mn-lt"/>
              </a:rPr>
              <a:t> (варіативність)</a:t>
            </a:r>
            <a:r>
              <a:rPr lang="en-US" b="1" dirty="0">
                <a:latin typeface="+mn-lt"/>
              </a:rPr>
              <a:t> - Scenario 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0031" t="12846" r="38536" b="23539"/>
          <a:stretch/>
        </p:blipFill>
        <p:spPr>
          <a:xfrm>
            <a:off x="2655848" y="994238"/>
            <a:ext cx="6880304" cy="567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85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Confounding </a:t>
            </a:r>
            <a:r>
              <a:rPr lang="uk-UA" b="1" dirty="0">
                <a:latin typeface="+mn-lt"/>
              </a:rPr>
              <a:t>(спотворювання)</a:t>
            </a:r>
            <a:endParaRPr lang="en-US" b="1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9" b="22339"/>
          <a:stretch/>
        </p:blipFill>
        <p:spPr>
          <a:xfrm>
            <a:off x="880766" y="2085277"/>
            <a:ext cx="10942842" cy="333421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039248" y="3552330"/>
            <a:ext cx="1202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Literacy</a:t>
            </a:r>
            <a:endParaRPr lang="ru-RU" sz="20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976091" y="3552330"/>
            <a:ext cx="967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Size</a:t>
            </a:r>
            <a:endParaRPr lang="ru-RU" sz="2000" b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233211" y="4906090"/>
            <a:ext cx="1202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Age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99087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1159727"/>
            <a:ext cx="11218127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</a:t>
            </a:r>
            <a:r>
              <a:rPr lang="uk-UA" dirty="0"/>
              <a:t> </a:t>
            </a:r>
            <a:r>
              <a:rPr lang="en-US" dirty="0"/>
              <a:t>example is the United States Census. The Census collects data</a:t>
            </a:r>
            <a:r>
              <a:rPr lang="uk-UA" dirty="0"/>
              <a:t> </a:t>
            </a:r>
            <a:r>
              <a:rPr lang="en-US" dirty="0"/>
              <a:t>on the residence type, location, age, sex, and race of all people</a:t>
            </a:r>
            <a:r>
              <a:rPr lang="uk-UA" dirty="0"/>
              <a:t> </a:t>
            </a:r>
            <a:r>
              <a:rPr lang="en-US" dirty="0"/>
              <a:t>in the United States at a fixed time. The Census is descriptive</a:t>
            </a:r>
            <a:r>
              <a:rPr lang="uk-UA" dirty="0"/>
              <a:t> </a:t>
            </a:r>
            <a:r>
              <a:rPr lang="en-US" dirty="0"/>
              <a:t>because the goal is to summarize the measurements in this</a:t>
            </a:r>
            <a:r>
              <a:rPr lang="uk-UA" dirty="0"/>
              <a:t> </a:t>
            </a:r>
            <a:r>
              <a:rPr lang="en-US" dirty="0"/>
              <a:t>fixed data set into population counts and describe how many</a:t>
            </a:r>
            <a:r>
              <a:rPr lang="uk-UA" dirty="0"/>
              <a:t> </a:t>
            </a:r>
            <a:r>
              <a:rPr lang="en-US" dirty="0"/>
              <a:t>people live in different parts of the United States. The interpretation</a:t>
            </a:r>
            <a:r>
              <a:rPr lang="uk-UA" dirty="0"/>
              <a:t> </a:t>
            </a:r>
            <a:r>
              <a:rPr lang="en-US" dirty="0"/>
              <a:t>and use of these counts is left to Congress and the</a:t>
            </a:r>
            <a:r>
              <a:rPr lang="uk-UA" dirty="0"/>
              <a:t> </a:t>
            </a:r>
            <a:r>
              <a:rPr lang="en-US" dirty="0"/>
              <a:t>public, but is not part of the data analysis.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Descriptive (</a:t>
            </a:r>
            <a:r>
              <a:rPr lang="uk-UA" b="1" dirty="0">
                <a:latin typeface="+mn-lt"/>
              </a:rPr>
              <a:t>описовий)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79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Correlation is not causation*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04384" y="6089131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http://www.nejm.org/doi/full/10.1056/NEJMon1211064</a:t>
            </a:r>
            <a:endParaRPr lang="ru-RU" sz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971377"/>
            <a:ext cx="6367345" cy="511775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04384" y="6410734"/>
            <a:ext cx="79489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Sometimes called spurious correlation (</a:t>
            </a:r>
            <a:r>
              <a:rPr lang="uk-UA" sz="1600" i="1" dirty="0"/>
              <a:t>хибна кореляція)</a:t>
            </a:r>
            <a:r>
              <a:rPr lang="en-US" sz="1600" i="1" dirty="0"/>
              <a:t>*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8385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781" y="959000"/>
            <a:ext cx="10993244" cy="5553307"/>
          </a:xfrm>
        </p:spPr>
        <p:txBody>
          <a:bodyPr>
            <a:normAutofit/>
          </a:bodyPr>
          <a:lstStyle/>
          <a:p>
            <a:r>
              <a:rPr lang="en-US" dirty="0"/>
              <a:t>If you can (and want to) fix a variable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Website always says Obama 2012 on it</a:t>
            </a:r>
          </a:p>
          <a:p>
            <a:r>
              <a:rPr lang="en-US" dirty="0"/>
              <a:t>If you don't fix a variable, stratify it</a:t>
            </a:r>
            <a:r>
              <a:rPr lang="ru-RU" dirty="0"/>
              <a:t> (</a:t>
            </a:r>
            <a:r>
              <a:rPr lang="uk-UA" i="1" dirty="0"/>
              <a:t>стратифікуйте її</a:t>
            </a:r>
            <a:r>
              <a:rPr lang="uk-UA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If you are testing sign up phrases and have two website colors, use both phrases equally on both.</a:t>
            </a:r>
          </a:p>
          <a:p>
            <a:r>
              <a:rPr lang="en-US" dirty="0"/>
              <a:t>If you can't fix a variable, randomize it</a:t>
            </a:r>
            <a:endParaRPr lang="en-US" b="1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Randomization and blocking</a:t>
            </a:r>
          </a:p>
        </p:txBody>
      </p:sp>
    </p:spTree>
    <p:extLst>
      <p:ext uri="{BB962C8B-B14F-4D97-AF65-F5344CB8AC3E}">
        <p14:creationId xmlns:p14="http://schemas.microsoft.com/office/powerpoint/2010/main" val="2256908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Why does randomization help?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1" y="994238"/>
            <a:ext cx="8071857" cy="509972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04384" y="6312158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http://www.gs.washington.edu/academics/courses/akey/56008/lecture/lecture1.pdf</a:t>
            </a:r>
            <a:endParaRPr lang="ru-RU" sz="1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67628" y="1874626"/>
            <a:ext cx="492443" cy="3338947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r>
              <a:rPr lang="uk-UA" sz="2000" b="1" dirty="0" err="1"/>
              <a:t>спотворюючий</a:t>
            </a:r>
            <a:r>
              <a:rPr lang="uk-UA" sz="2000" b="1" dirty="0"/>
              <a:t> фактор</a:t>
            </a:r>
            <a:endParaRPr lang="ru-RU" sz="20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459296" y="1874626"/>
            <a:ext cx="492443" cy="3338947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r>
              <a:rPr lang="uk-UA" sz="2000" b="1" dirty="0" err="1"/>
              <a:t>спотворюючий</a:t>
            </a:r>
            <a:r>
              <a:rPr lang="uk-UA" sz="2000" b="1" dirty="0"/>
              <a:t> фактор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4036442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Prediction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65" y="994238"/>
            <a:ext cx="8308179" cy="51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32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Prediction versus inference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0" r="13600"/>
          <a:stretch/>
        </p:blipFill>
        <p:spPr>
          <a:xfrm>
            <a:off x="2732049" y="1078625"/>
            <a:ext cx="6746488" cy="511441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04384" y="6312158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http://www.biostat.jhsph.edu/%7Eiruczins/teaching/140.615/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025715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Prediction key quantities</a:t>
            </a:r>
            <a:r>
              <a:rPr lang="ru-RU" b="1" dirty="0">
                <a:latin typeface="+mn-lt"/>
              </a:rPr>
              <a:t> (</a:t>
            </a:r>
            <a:r>
              <a:rPr lang="uk-UA" b="1" dirty="0">
                <a:latin typeface="+mn-lt"/>
              </a:rPr>
              <a:t>ключові параметри)</a:t>
            </a:r>
            <a:endParaRPr lang="en-US" b="1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04384" y="6312158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http://www.biostat.jhsph.edu/%7Eiruczins/teaching/140.615/</a:t>
            </a:r>
            <a:endParaRPr lang="ru-RU" sz="1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 r="12122"/>
          <a:stretch/>
        </p:blipFill>
        <p:spPr>
          <a:xfrm>
            <a:off x="2509024" y="886802"/>
            <a:ext cx="7170235" cy="52048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653344" y="1716632"/>
            <a:ext cx="29773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TP – </a:t>
            </a:r>
            <a:r>
              <a:rPr lang="uk-UA" sz="2000" b="1" dirty="0"/>
              <a:t>істинно позитивний</a:t>
            </a:r>
          </a:p>
          <a:p>
            <a:r>
              <a:rPr lang="en-US" sz="2000" b="1" dirty="0"/>
              <a:t>FP – </a:t>
            </a:r>
            <a:r>
              <a:rPr lang="uk-UA" sz="2000" b="1" dirty="0"/>
              <a:t>хибно позитивний</a:t>
            </a:r>
          </a:p>
          <a:p>
            <a:r>
              <a:rPr lang="en-US" sz="2000" b="1" dirty="0"/>
              <a:t>FN – </a:t>
            </a:r>
            <a:r>
              <a:rPr lang="uk-UA" sz="2000" b="1" dirty="0"/>
              <a:t>хибно негативний</a:t>
            </a:r>
          </a:p>
          <a:p>
            <a:r>
              <a:rPr lang="en-US" sz="2000" b="1" dirty="0"/>
              <a:t>TN – </a:t>
            </a:r>
            <a:r>
              <a:rPr lang="uk-UA" sz="2000" b="1" dirty="0"/>
              <a:t>істинно негативний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00973" y="4010067"/>
            <a:ext cx="1453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чутливість</a:t>
            </a:r>
            <a:endParaRPr lang="ru-RU" sz="20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82805" y="4354422"/>
            <a:ext cx="1804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специфічність</a:t>
            </a:r>
            <a:endParaRPr lang="ru-RU" sz="20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493334" y="5421171"/>
            <a:ext cx="1194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точність</a:t>
            </a:r>
            <a:endParaRPr lang="ru-RU" sz="20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33813" y="4707592"/>
            <a:ext cx="2509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поз. прогностичність</a:t>
            </a:r>
            <a:endParaRPr lang="ru-RU" sz="200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33813" y="5051378"/>
            <a:ext cx="2509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 err="1"/>
              <a:t>нег</a:t>
            </a:r>
            <a:r>
              <a:rPr lang="uk-UA" sz="2000" b="1" dirty="0"/>
              <a:t>. прогностичність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77273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Beware data dredging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04384" y="6312158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http://xkcd.com/882/</a:t>
            </a:r>
            <a:endParaRPr lang="ru-RU" sz="1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199" y="910028"/>
            <a:ext cx="10915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Бережіться апостеріорного аналізу (або сліпого прочісування даних) 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4" r="32459"/>
          <a:stretch/>
        </p:blipFill>
        <p:spPr>
          <a:xfrm>
            <a:off x="4237462" y="1390580"/>
            <a:ext cx="2888167" cy="45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Beware data dredging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04384" y="6312158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http://xkcd.com/882/</a:t>
            </a:r>
            <a:endParaRPr lang="ru-RU" sz="1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199" y="910028"/>
            <a:ext cx="10915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Бережіться апостеріорного аналізу (або сліпого прочісування даних) </a:t>
            </a:r>
            <a:endParaRPr lang="ru-RU" sz="20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1" r="29024"/>
          <a:stretch/>
        </p:blipFill>
        <p:spPr>
          <a:xfrm>
            <a:off x="3874163" y="1427608"/>
            <a:ext cx="3742120" cy="48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90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4408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Beware data dredging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04384" y="6312158"/>
            <a:ext cx="7948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http://xkcd.com/882/</a:t>
            </a:r>
            <a:endParaRPr lang="ru-RU" sz="1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199" y="910028"/>
            <a:ext cx="10915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Бережіться апостеріорного аналізу (або сліпого прочісування даних) 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0" r="21707"/>
          <a:stretch/>
        </p:blipFill>
        <p:spPr>
          <a:xfrm>
            <a:off x="3178097" y="1249994"/>
            <a:ext cx="5252225" cy="512230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300973" y="4010067"/>
            <a:ext cx="211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95% </a:t>
            </a:r>
            <a:r>
              <a:rPr lang="uk-UA" sz="2000" b="1" dirty="0"/>
              <a:t>довіри</a:t>
            </a:r>
            <a:endParaRPr lang="ru-RU" sz="20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300973" y="4804943"/>
            <a:ext cx="2111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тільки 5</a:t>
            </a:r>
            <a:r>
              <a:rPr lang="en-US" sz="2000" b="1" dirty="0"/>
              <a:t>% </a:t>
            </a:r>
            <a:r>
              <a:rPr lang="uk-UA" sz="2000" b="1" dirty="0" err="1"/>
              <a:t>співпадання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440047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781" y="959000"/>
            <a:ext cx="10993244" cy="5553307"/>
          </a:xfrm>
        </p:spPr>
        <p:txBody>
          <a:bodyPr>
            <a:normAutofit/>
          </a:bodyPr>
          <a:lstStyle/>
          <a:p>
            <a:r>
              <a:rPr lang="en-US" dirty="0"/>
              <a:t>Good experiments </a:t>
            </a:r>
          </a:p>
          <a:p>
            <a:pPr lvl="1"/>
            <a:r>
              <a:rPr lang="en-US" dirty="0"/>
              <a:t>Have replication</a:t>
            </a:r>
            <a:r>
              <a:rPr lang="uk-UA" dirty="0"/>
              <a:t> (</a:t>
            </a:r>
            <a:r>
              <a:rPr lang="uk-UA" i="1" dirty="0"/>
              <a:t>можна повторювати</a:t>
            </a:r>
            <a:r>
              <a:rPr lang="uk-UA" dirty="0"/>
              <a:t>)</a:t>
            </a:r>
            <a:endParaRPr lang="en-US" dirty="0"/>
          </a:p>
          <a:p>
            <a:pPr lvl="1"/>
            <a:r>
              <a:rPr lang="en-US" dirty="0"/>
              <a:t>Measure variability</a:t>
            </a:r>
            <a:r>
              <a:rPr lang="uk-UA" dirty="0"/>
              <a:t> (</a:t>
            </a:r>
            <a:r>
              <a:rPr lang="uk-UA" i="1" dirty="0"/>
              <a:t>розкид вимірювань, що дозволяє оцінити </a:t>
            </a:r>
            <a:r>
              <a:rPr lang="ru-RU" i="1" dirty="0" err="1"/>
              <a:t>шуканий</a:t>
            </a:r>
            <a:r>
              <a:rPr lang="ru-RU" i="1" dirty="0"/>
              <a:t> сигнал</a:t>
            </a:r>
            <a:r>
              <a:rPr lang="uk-UA" dirty="0"/>
              <a:t>)</a:t>
            </a:r>
            <a:endParaRPr lang="en-US" dirty="0"/>
          </a:p>
          <a:p>
            <a:pPr lvl="1"/>
            <a:r>
              <a:rPr lang="en-US" dirty="0"/>
              <a:t>Generalize to the problem you care about</a:t>
            </a:r>
            <a:r>
              <a:rPr lang="uk-UA" dirty="0"/>
              <a:t> (</a:t>
            </a:r>
            <a:r>
              <a:rPr lang="uk-UA" i="1" dirty="0"/>
              <a:t>узагальнюють проблему, що розглядається</a:t>
            </a:r>
            <a:r>
              <a:rPr lang="uk-UA" dirty="0"/>
              <a:t>)</a:t>
            </a:r>
            <a:endParaRPr lang="en-US" dirty="0"/>
          </a:p>
          <a:p>
            <a:pPr lvl="1"/>
            <a:r>
              <a:rPr lang="en-US" dirty="0"/>
              <a:t>Are transparent</a:t>
            </a:r>
            <a:r>
              <a:rPr lang="uk-UA" dirty="0"/>
              <a:t> (</a:t>
            </a:r>
            <a:r>
              <a:rPr lang="uk-UA" i="1" dirty="0"/>
              <a:t>прозорі в плані регламенту і даних</a:t>
            </a:r>
            <a:r>
              <a:rPr lang="uk-UA" dirty="0"/>
              <a:t>)</a:t>
            </a:r>
            <a:endParaRPr lang="en-US" dirty="0"/>
          </a:p>
          <a:p>
            <a:r>
              <a:rPr lang="en-US" dirty="0"/>
              <a:t>Prediction is not inference</a:t>
            </a:r>
            <a:r>
              <a:rPr lang="uk-UA" dirty="0"/>
              <a:t> (</a:t>
            </a:r>
            <a:r>
              <a:rPr lang="uk-UA" i="1" dirty="0"/>
              <a:t>прогнозування і статистичні висновки не одне і теж саме</a:t>
            </a:r>
            <a:r>
              <a:rPr lang="uk-UA" dirty="0"/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Both can be important</a:t>
            </a:r>
          </a:p>
          <a:p>
            <a:r>
              <a:rPr lang="en-US" dirty="0"/>
              <a:t>Beware data dredging</a:t>
            </a:r>
            <a:r>
              <a:rPr lang="uk-UA" dirty="0"/>
              <a:t> (</a:t>
            </a:r>
            <a:r>
              <a:rPr lang="uk-UA" i="1" dirty="0"/>
              <a:t>Бережіться проблеми апостеріорного аналізу</a:t>
            </a:r>
            <a:r>
              <a:rPr lang="uk-UA" dirty="0"/>
              <a:t>)</a:t>
            </a:r>
            <a:endParaRPr lang="en-US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6474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Descriptive (</a:t>
            </a:r>
            <a:r>
              <a:rPr lang="uk-UA" b="1" dirty="0">
                <a:latin typeface="+mn-lt"/>
              </a:rPr>
              <a:t>описовий)</a:t>
            </a:r>
            <a:endParaRPr lang="en-US" b="1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3" y="998823"/>
            <a:ext cx="8999034" cy="483698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49441" y="6001214"/>
            <a:ext cx="4282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Auther</a:t>
            </a:r>
            <a:r>
              <a:rPr lang="ru-RU" sz="1200" dirty="0"/>
              <a:t>: </a:t>
            </a:r>
            <a:r>
              <a:rPr lang="ru-RU" sz="1200" dirty="0" err="1"/>
              <a:t>Tovel</a:t>
            </a:r>
            <a:r>
              <a:rPr lang="ru-RU" sz="1200" dirty="0"/>
              <a:t> – </a:t>
            </a:r>
            <a:r>
              <a:rPr lang="en-US" sz="1200" dirty="0"/>
              <a:t>Own work</a:t>
            </a:r>
            <a:r>
              <a:rPr lang="ru-RU" sz="1200" dirty="0"/>
              <a:t>, CC BY-SA 3.0, https://commons.wikimedia.org/w/index.php?curid=17803834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46" y="1867364"/>
            <a:ext cx="5438775" cy="413385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3190" y="5828369"/>
            <a:ext cx="6216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http://database.ukrcensus.gov.ua/Mult/Dialog/statfile1_c_files/pasport.files/pasport/00/00.htm</a:t>
            </a:r>
          </a:p>
        </p:txBody>
      </p:sp>
    </p:spTree>
    <p:extLst>
      <p:ext uri="{BB962C8B-B14F-4D97-AF65-F5344CB8AC3E}">
        <p14:creationId xmlns:p14="http://schemas.microsoft.com/office/powerpoint/2010/main" val="1631949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83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References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61209"/>
            <a:ext cx="10515600" cy="481575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Course materials for the Data Science Specialization:</a:t>
            </a:r>
            <a:r>
              <a:rPr lang="uk-UA" dirty="0"/>
              <a:t> </a:t>
            </a:r>
            <a:r>
              <a:rPr lang="en-US" dirty="0"/>
              <a:t>https://www.coursera.org/specialization/jhudatascience</a:t>
            </a:r>
            <a:r>
              <a:rPr lang="uk-UA" dirty="0"/>
              <a:t>/1 </a:t>
            </a:r>
            <a:r>
              <a:rPr lang="en-US" dirty="0"/>
              <a:t>https://github.com/DataScienceSpecialization/courses</a:t>
            </a:r>
          </a:p>
          <a:p>
            <a:pPr marL="514350" indent="-514350">
              <a:buAutoNum type="arabicPeriod"/>
            </a:pPr>
            <a:r>
              <a:rPr lang="en-US" dirty="0"/>
              <a:t>The Elements of Data</a:t>
            </a:r>
            <a:r>
              <a:rPr lang="uk-UA" dirty="0"/>
              <a:t> </a:t>
            </a:r>
            <a:r>
              <a:rPr lang="en-US" dirty="0"/>
              <a:t>Analytic Style. A guide for people who want to analyze data. Jeff Leek. This book is for sale at http://leanpub.com/datastyle</a:t>
            </a:r>
          </a:p>
          <a:p>
            <a:pPr marL="514350" indent="-514350">
              <a:buAutoNum type="arabicPeriod"/>
            </a:pPr>
            <a:r>
              <a:rPr lang="en-US" dirty="0"/>
              <a:t>https://datascientistinsights.com/2013/01/29/six-types-of-analyses-every-data-scientist-should-know/</a:t>
            </a:r>
            <a:endParaRPr lang="ru-RU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9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Descriptive (</a:t>
            </a:r>
            <a:r>
              <a:rPr lang="uk-UA" b="1" dirty="0">
                <a:latin typeface="+mn-lt"/>
              </a:rPr>
              <a:t>описовий)</a:t>
            </a:r>
            <a:endParaRPr lang="en-US" b="1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61892" y="6210207"/>
            <a:ext cx="4282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https://books.google.com/ngrams</a:t>
            </a:r>
            <a:endParaRPr lang="ru-RU"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92" y="1070515"/>
            <a:ext cx="9106829" cy="48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9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165" y="1159727"/>
            <a:ext cx="11218127" cy="54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exploratory data analysis builds on a descriptive analysis</a:t>
            </a:r>
            <a:r>
              <a:rPr lang="uk-UA" dirty="0"/>
              <a:t> </a:t>
            </a:r>
            <a:r>
              <a:rPr lang="en-US" dirty="0"/>
              <a:t>by searching for discoveries, trends, correlations, or relationships</a:t>
            </a:r>
            <a:r>
              <a:rPr lang="uk-UA" dirty="0"/>
              <a:t> </a:t>
            </a:r>
            <a:r>
              <a:rPr lang="en-US" dirty="0"/>
              <a:t>between the measurements of multiple variables to</a:t>
            </a:r>
            <a:r>
              <a:rPr lang="uk-UA" dirty="0"/>
              <a:t> </a:t>
            </a:r>
            <a:r>
              <a:rPr lang="en-US" dirty="0"/>
              <a:t>generate ideas or hypotheses.</a:t>
            </a:r>
          </a:p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Find relationships you didn’t know about</a:t>
            </a:r>
          </a:p>
          <a:p>
            <a:r>
              <a:rPr lang="en-US" dirty="0"/>
              <a:t>Exploratory models are good for discovering new connections</a:t>
            </a:r>
          </a:p>
          <a:p>
            <a:r>
              <a:rPr lang="en-US" dirty="0"/>
              <a:t>They are also useful for defining future studies</a:t>
            </a:r>
          </a:p>
          <a:p>
            <a:r>
              <a:rPr lang="en-US" dirty="0"/>
              <a:t>Exploratory analyses are usually not the final say</a:t>
            </a:r>
          </a:p>
          <a:p>
            <a:r>
              <a:rPr lang="en-US" dirty="0"/>
              <a:t>Exploratory analyses alone should not be used for generalizing/predicting</a:t>
            </a:r>
          </a:p>
          <a:p>
            <a:r>
              <a:rPr lang="en-US" b="1" dirty="0"/>
              <a:t>Correlations does not imply causation</a:t>
            </a:r>
            <a:endParaRPr lang="uk-UA" b="1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8088" y="230267"/>
            <a:ext cx="11322204" cy="68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Exploratory</a:t>
            </a:r>
            <a:r>
              <a:rPr lang="uk-UA" b="1" dirty="0">
                <a:latin typeface="+mn-lt"/>
              </a:rPr>
              <a:t> (дослідний)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34569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17931</TotalTime>
  <Words>2789</Words>
  <Application>Microsoft Office PowerPoint</Application>
  <PresentationFormat>Widescreen</PresentationFormat>
  <Paragraphs>249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Тема Office</vt:lpstr>
      <vt:lpstr>Introduction to data analysis</vt:lpstr>
      <vt:lpstr>Types of Data Science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Big Data?</vt:lpstr>
      <vt:lpstr>PowerPoint Presentation</vt:lpstr>
      <vt:lpstr>PowerPoint Presentation</vt:lpstr>
      <vt:lpstr>So what about big data?</vt:lpstr>
      <vt:lpstr>Depends on your perspective</vt:lpstr>
      <vt:lpstr>Why big data now?</vt:lpstr>
      <vt:lpstr>Why big data now?</vt:lpstr>
      <vt:lpstr>Big or small - you need the right data</vt:lpstr>
      <vt:lpstr>Big or small - you need the right data</vt:lpstr>
      <vt:lpstr>Big or small - you need the right data</vt:lpstr>
      <vt:lpstr>Experimental Design</vt:lpstr>
      <vt:lpstr>Why you should care - an exciting result!</vt:lpstr>
      <vt:lpstr>Why you should care - uh oh!</vt:lpstr>
      <vt:lpstr>Why you should care - serious trouble</vt:lpstr>
      <vt:lpstr>Know and care about the analysis plan!</vt:lpstr>
      <vt:lpstr>Have a plan for data and code sharing</vt:lpstr>
      <vt:lpstr>May I recommend?</vt:lpstr>
      <vt:lpstr>Formulate your question in advance</vt:lpstr>
      <vt:lpstr>Statistical inference (статистичні виводи)</vt:lpstr>
      <vt:lpstr>Variability (варіативність) - Scenario 1</vt:lpstr>
      <vt:lpstr>Variability (варіативність) - Scenario 2</vt:lpstr>
      <vt:lpstr>Variability (варіативність) - Scenario 3</vt:lpstr>
      <vt:lpstr>Confounding (спотворювання)</vt:lpstr>
      <vt:lpstr>Correlation is not causation*</vt:lpstr>
      <vt:lpstr>PowerPoint Presentation</vt:lpstr>
      <vt:lpstr>Why does randomization help?</vt:lpstr>
      <vt:lpstr>Prediction</vt:lpstr>
      <vt:lpstr>Prediction versus inference</vt:lpstr>
      <vt:lpstr>Prediction key quantities (ключові параметри)</vt:lpstr>
      <vt:lpstr>Beware data dredging</vt:lpstr>
      <vt:lpstr>Beware data dredging</vt:lpstr>
      <vt:lpstr>Beware data dredging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Oleksii Yehorchenkov</cp:lastModifiedBy>
  <cp:revision>458</cp:revision>
  <dcterms:created xsi:type="dcterms:W3CDTF">2015-10-03T17:19:26Z</dcterms:created>
  <dcterms:modified xsi:type="dcterms:W3CDTF">2021-03-18T20:19:52Z</dcterms:modified>
</cp:coreProperties>
</file>